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9" r:id="rId3"/>
    <p:sldId id="257" r:id="rId4"/>
    <p:sldId id="313" r:id="rId5"/>
    <p:sldId id="312" r:id="rId6"/>
    <p:sldId id="298" r:id="rId7"/>
    <p:sldId id="299" r:id="rId8"/>
    <p:sldId id="304" r:id="rId9"/>
    <p:sldId id="270" r:id="rId10"/>
    <p:sldId id="275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6" r:id="rId19"/>
    <p:sldId id="268" r:id="rId20"/>
    <p:sldId id="269" r:id="rId21"/>
    <p:sldId id="271" r:id="rId22"/>
    <p:sldId id="272" r:id="rId23"/>
    <p:sldId id="273" r:id="rId24"/>
    <p:sldId id="274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300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301" r:id="rId48"/>
    <p:sldId id="302" r:id="rId49"/>
    <p:sldId id="303" r:id="rId50"/>
    <p:sldId id="305" r:id="rId51"/>
    <p:sldId id="306" r:id="rId52"/>
    <p:sldId id="307" r:id="rId53"/>
    <p:sldId id="308" r:id="rId54"/>
    <p:sldId id="314" r:id="rId55"/>
    <p:sldId id="315" r:id="rId56"/>
    <p:sldId id="316" r:id="rId57"/>
    <p:sldId id="317" r:id="rId58"/>
    <p:sldId id="318" r:id="rId59"/>
    <p:sldId id="319" r:id="rId60"/>
    <p:sldId id="320" r:id="rId61"/>
    <p:sldId id="321" r:id="rId62"/>
    <p:sldId id="322" r:id="rId63"/>
    <p:sldId id="323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Umereni stil 2 – Naglašav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Umereni stil 2 – Naglašavanj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Umereni stil 2 – Naglašavanj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Umereni stil 2 – Naglašavanj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Umereni stil 2 – Naglašavanj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Umereni stil 2 – Naglašavanj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7931" autoAdjust="0"/>
  </p:normalViewPr>
  <p:slideViewPr>
    <p:cSldViewPr>
      <p:cViewPr>
        <p:scale>
          <a:sx n="84" d="100"/>
          <a:sy n="84" d="100"/>
        </p:scale>
        <p:origin x="-1392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slov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22" name="Podnaslov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sr-Latn-CS" smtClean="0"/>
              <a:t>Kliknite i uredite stil podnaslova mastera</a:t>
            </a:r>
            <a:endParaRPr kumimoji="0" lang="en-US"/>
          </a:p>
        </p:txBody>
      </p:sp>
      <p:sp>
        <p:nvSpPr>
          <p:cNvPr id="7" name="Čuvar mesta za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7482D-C734-449F-BC7C-45E36D62C64A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20" name="Čuvar mesta za podnožj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Čuvar mesta za broj slajd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BE6B8-67C6-4924-89E6-A33BC58A61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7482D-C734-449F-BC7C-45E36D62C64A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BE6B8-67C6-4924-89E6-A33BC58A61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ni naslov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vertikalni teks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7482D-C734-449F-BC7C-45E36D62C64A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BE6B8-67C6-4924-89E6-A33BC58A61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7482D-C734-449F-BC7C-45E36D62C64A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BE6B8-67C6-4924-89E6-A33BC58A61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ugaoni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sr-Latn-CS" smtClean="0"/>
              <a:t>Kliknite i uredite tekst</a:t>
            </a:r>
          </a:p>
        </p:txBody>
      </p:sp>
      <p:sp>
        <p:nvSpPr>
          <p:cNvPr id="4" name="Čuvar mesta za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7482D-C734-449F-BC7C-45E36D62C64A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5" name="Čuvar mesta za podnožj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Čuvar mesta za broj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BE6B8-67C6-4924-89E6-A33BC58A61C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ravougaoni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sadržaj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4" name="Čuvar mesta za sadržaj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7482D-C734-449F-BC7C-45E36D62C64A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BE6B8-67C6-4924-89E6-A33BC58A61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r-Latn-CS" smtClean="0"/>
              <a:t>Kliknite i uredite tekst</a:t>
            </a:r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sr-Latn-CS" smtClean="0"/>
              <a:t>Kliknite i uredite tekst</a:t>
            </a:r>
          </a:p>
        </p:txBody>
      </p:sp>
      <p:sp>
        <p:nvSpPr>
          <p:cNvPr id="5" name="Čuvar mesta za sadržaj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6" name="Čuvar mesta za sadržaj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7" name="Čuvar mesta za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7482D-C734-449F-BC7C-45E36D62C64A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8" name="Čuvar mesta za podnožj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Čuvar mesta za broj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BE6B8-67C6-4924-89E6-A33BC58A61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7482D-C734-449F-BC7C-45E36D62C64A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4" name="Čuvar mesta za podnožj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Čuvar mesta za broj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BE6B8-67C6-4924-89E6-A33BC58A61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ugaoni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Čuvar mesta za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7482D-C734-449F-BC7C-45E36D62C64A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3" name="Čuvar mesta za podnožj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Čuvar mesta za broj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BE6B8-67C6-4924-89E6-A33BC58A61C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ravougaoni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3" name="Čuvar mesta za teks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sr-Latn-CS" smtClean="0"/>
              <a:t>Kliknite i uredite tekst</a:t>
            </a:r>
          </a:p>
        </p:txBody>
      </p:sp>
      <p:sp>
        <p:nvSpPr>
          <p:cNvPr id="4" name="Čuvar mesta za sadržaj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sr-Latn-CS" smtClean="0"/>
              <a:t>Kliknite i uredite tekst</a:t>
            </a:r>
          </a:p>
          <a:p>
            <a:pPr lvl="1" eaLnBrk="1" latinLnBrk="0" hangingPunct="1"/>
            <a:r>
              <a:rPr lang="sr-Latn-CS" smtClean="0"/>
              <a:t>Drugi nivo</a:t>
            </a:r>
          </a:p>
          <a:p>
            <a:pPr lvl="2" eaLnBrk="1" latinLnBrk="0" hangingPunct="1"/>
            <a:r>
              <a:rPr lang="sr-Latn-CS" smtClean="0"/>
              <a:t>Treći nivo</a:t>
            </a:r>
          </a:p>
          <a:p>
            <a:pPr lvl="3" eaLnBrk="1" latinLnBrk="0" hangingPunct="1"/>
            <a:r>
              <a:rPr lang="sr-Latn-CS" smtClean="0"/>
              <a:t>Četvrti nivo</a:t>
            </a:r>
          </a:p>
          <a:p>
            <a:pPr lvl="4" eaLnBrk="1" latinLnBrk="0" hangingPunct="1"/>
            <a:r>
              <a:rPr lang="sr-Latn-CS" smtClean="0"/>
              <a:t>Peti nivo</a:t>
            </a:r>
            <a:endParaRPr kumimoji="0" lang="en-US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7482D-C734-449F-BC7C-45E36D62C64A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BE6B8-67C6-4924-89E6-A33BC58A61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5" name="Čuvar mesta za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7482D-C734-449F-BC7C-45E36D62C64A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6" name="Čuvar mesta za podnožj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Čuvar mesta za broj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CBE6B8-67C6-4924-89E6-A33BC58A61C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ravougaoni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Čuvar mesta za sliku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sr-Latn-CS" smtClean="0"/>
              <a:t>Kliknite na ikonu i dodajte sliku</a:t>
            </a:r>
            <a:endParaRPr kumimoji="0" lang="en-US" dirty="0"/>
          </a:p>
        </p:txBody>
      </p:sp>
      <p:sp>
        <p:nvSpPr>
          <p:cNvPr id="9" name="Dijagram toka: obrada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Dijagram toka: obrada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Čuvar mesta za teks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sr-Latn-CS" smtClean="0"/>
              <a:t>Kliknite i uredite tekst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ružni grafikon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Pravougaoni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Čuvar mesta za naslov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sr-Latn-CS" smtClean="0"/>
              <a:t>Kliknite i uredite naslov mastera</a:t>
            </a:r>
            <a:endParaRPr kumimoji="0" lang="en-US"/>
          </a:p>
        </p:txBody>
      </p:sp>
      <p:sp>
        <p:nvSpPr>
          <p:cNvPr id="9" name="Čuvar mesta za teks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sr-Latn-CS" smtClean="0"/>
              <a:t>Kliknite i uredite tekst</a:t>
            </a:r>
          </a:p>
          <a:p>
            <a:pPr lvl="1" eaLnBrk="1" latinLnBrk="0" hangingPunct="1"/>
            <a:r>
              <a:rPr kumimoji="0" lang="sr-Latn-CS" smtClean="0"/>
              <a:t>Drugi nivo</a:t>
            </a:r>
          </a:p>
          <a:p>
            <a:pPr lvl="2" eaLnBrk="1" latinLnBrk="0" hangingPunct="1"/>
            <a:r>
              <a:rPr kumimoji="0" lang="sr-Latn-CS" smtClean="0"/>
              <a:t>Treći nivo</a:t>
            </a:r>
          </a:p>
          <a:p>
            <a:pPr lvl="3" eaLnBrk="1" latinLnBrk="0" hangingPunct="1"/>
            <a:r>
              <a:rPr kumimoji="0" lang="sr-Latn-CS" smtClean="0"/>
              <a:t>Četvrti nivo</a:t>
            </a:r>
          </a:p>
          <a:p>
            <a:pPr lvl="4" eaLnBrk="1" latinLnBrk="0" hangingPunct="1"/>
            <a:r>
              <a:rPr kumimoji="0" lang="sr-Latn-CS" smtClean="0"/>
              <a:t>Peti nivo</a:t>
            </a:r>
            <a:endParaRPr kumimoji="0" lang="en-US"/>
          </a:p>
        </p:txBody>
      </p:sp>
      <p:sp>
        <p:nvSpPr>
          <p:cNvPr id="24" name="Čuvar mesta za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5E7482D-C734-449F-BC7C-45E36D62C64A}" type="datetimeFigureOut">
              <a:rPr lang="en-US" smtClean="0"/>
              <a:t>1/31/2024</a:t>
            </a:fld>
            <a:endParaRPr lang="en-US"/>
          </a:p>
        </p:txBody>
      </p:sp>
      <p:sp>
        <p:nvSpPr>
          <p:cNvPr id="10" name="Čuvar mesta za podnožj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Čuvar mesta za broj slajd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2CBE6B8-67C6-4924-89E6-A33BC58A61C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Pravougaoni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Book Antiqua" pitchFamily="18" charset="0"/>
              </a:rPr>
              <a:t>ANEMIJE, FARMAKOTERAPIJA, ZNA</a:t>
            </a:r>
            <a:r>
              <a:rPr lang="sr-Latn-RS" sz="3600" dirty="0" smtClean="0">
                <a:latin typeface="Book Antiqua" pitchFamily="18" charset="0"/>
              </a:rPr>
              <a:t>ČAJ</a:t>
            </a:r>
            <a:endParaRPr lang="en-US" sz="3600" dirty="0">
              <a:latin typeface="Book Antiqua" pitchFamily="18" charset="0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5123785" y="6309320"/>
            <a:ext cx="3888432" cy="432048"/>
          </a:xfrm>
        </p:spPr>
        <p:txBody>
          <a:bodyPr>
            <a:normAutofit lnSpcReduction="10000"/>
          </a:bodyPr>
          <a:lstStyle/>
          <a:p>
            <a:r>
              <a:rPr lang="sr-Latn-RS" dirty="0" err="1">
                <a:latin typeface="Book Antiqua" pitchFamily="18" charset="0"/>
              </a:rPr>
              <a:t>a</a:t>
            </a:r>
            <a:r>
              <a:rPr lang="sr-Latn-RS" dirty="0" err="1" smtClean="0">
                <a:latin typeface="Book Antiqua" pitchFamily="18" charset="0"/>
              </a:rPr>
              <a:t>ss</a:t>
            </a:r>
            <a:r>
              <a:rPr lang="sr-Latn-RS" dirty="0" smtClean="0">
                <a:latin typeface="Book Antiqua" pitchFamily="18" charset="0"/>
              </a:rPr>
              <a:t>. dr Nataša Mijailović</a:t>
            </a:r>
            <a:endParaRPr lang="en-US" dirty="0">
              <a:latin typeface="Book Antiqu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2996952"/>
            <a:ext cx="3901827" cy="2469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142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imptomi anemije grafik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7830619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135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sr-Latn-RS" sz="4000" dirty="0" smtClean="0">
                <a:latin typeface="Book Antiqua" pitchFamily="18" charset="0"/>
              </a:rPr>
              <a:t>Anemije </a:t>
            </a:r>
            <a:endParaRPr lang="en-US" sz="4000" dirty="0">
              <a:latin typeface="Book Antiqua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403648" y="1556792"/>
            <a:ext cx="7498080" cy="5195664"/>
          </a:xfrm>
        </p:spPr>
        <p:txBody>
          <a:bodyPr>
            <a:normAutofit fontScale="70000" lnSpcReduction="20000"/>
          </a:bodyPr>
          <a:lstStyle/>
          <a:p>
            <a:pPr marL="82296" indent="0" algn="ctr">
              <a:buNone/>
            </a:pPr>
            <a:r>
              <a:rPr lang="sr-Latn-RS" sz="3400" b="1" dirty="0" smtClean="0">
                <a:solidFill>
                  <a:srgbClr val="FF0000"/>
                </a:solidFill>
                <a:latin typeface="Book Antiqua" pitchFamily="18" charset="0"/>
              </a:rPr>
              <a:t>Terapija </a:t>
            </a:r>
            <a:r>
              <a:rPr lang="sr-Latn-RS" sz="3400" b="1" dirty="0" err="1" smtClean="0">
                <a:solidFill>
                  <a:srgbClr val="FF0000"/>
                </a:solidFill>
                <a:latin typeface="Book Antiqua" pitchFamily="18" charset="0"/>
              </a:rPr>
              <a:t>sideropenijske</a:t>
            </a:r>
            <a:r>
              <a:rPr lang="sr-Latn-RS" sz="3400" b="1" dirty="0" smtClean="0">
                <a:solidFill>
                  <a:srgbClr val="FF0000"/>
                </a:solidFill>
                <a:latin typeface="Book Antiqua" pitchFamily="18" charset="0"/>
              </a:rPr>
              <a:t> anemije</a:t>
            </a:r>
          </a:p>
          <a:p>
            <a:pPr marL="82296" indent="0" algn="ctr">
              <a:buNone/>
            </a:pPr>
            <a:endParaRPr lang="sr-Latn-RS" b="1" dirty="0" smtClean="0">
              <a:solidFill>
                <a:srgbClr val="FF0000"/>
              </a:solidFill>
              <a:latin typeface="Book Antiqua" pitchFamily="18" charset="0"/>
            </a:endParaRPr>
          </a:p>
          <a:p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Sideropenijska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anemija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je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najčešća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od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svih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vrsta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anemija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.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Javlja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se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kod</a:t>
            </a:r>
            <a:r>
              <a:rPr lang="sr-Latn-R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velikog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broja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žena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generativne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dobi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i male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dece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posebno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u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nerazvijenim</a:t>
            </a:r>
            <a:r>
              <a:rPr lang="sr-Latn-R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zemljama</a:t>
            </a:r>
            <a:r>
              <a:rPr lang="sr-Latn-RS" dirty="0" smtClean="0">
                <a:solidFill>
                  <a:srgbClr val="000000"/>
                </a:solidFill>
                <a:latin typeface="Book Antiqua" pitchFamily="18" charset="0"/>
              </a:rPr>
              <a:t>.</a:t>
            </a:r>
            <a:endParaRPr lang="en-US" dirty="0">
              <a:solidFill>
                <a:srgbClr val="000000"/>
              </a:solidFill>
              <a:latin typeface="Book Antiqua" pitchFamily="18" charset="0"/>
            </a:endParaRPr>
          </a:p>
          <a:p>
            <a:r>
              <a:rPr lang="pl-PL" dirty="0">
                <a:solidFill>
                  <a:srgbClr val="000000"/>
                </a:solidFill>
                <a:latin typeface="Book Antiqua" pitchFamily="18" charset="0"/>
              </a:rPr>
              <a:t>Smatra se da u razvijenim zemljama oko 10%, a u nerazvijenim i preko </a:t>
            </a:r>
            <a:r>
              <a:rPr lang="pl-PL" dirty="0" smtClean="0">
                <a:solidFill>
                  <a:srgbClr val="000000"/>
                </a:solidFill>
                <a:latin typeface="Book Antiqua" pitchFamily="18" charset="0"/>
              </a:rPr>
              <a:t>50%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žena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generativne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dobi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ima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sideropenijsku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anemiju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. </a:t>
            </a:r>
            <a:endParaRPr lang="sr-Latn-RS" dirty="0" smtClean="0">
              <a:solidFill>
                <a:srgbClr val="000000"/>
              </a:solidFill>
              <a:latin typeface="Book Antiqua" pitchFamily="18" charset="0"/>
            </a:endParaRPr>
          </a:p>
          <a:p>
            <a:r>
              <a:rPr lang="sr-Latn-RS" dirty="0" smtClean="0">
                <a:latin typeface="Book Antiqua" pitchFamily="18" charset="0"/>
              </a:rPr>
              <a:t>Procena </a:t>
            </a:r>
            <a:r>
              <a:rPr lang="vi-VN" dirty="0" smtClean="0">
                <a:latin typeface="Book Antiqua" pitchFamily="18" charset="0"/>
              </a:rPr>
              <a:t>nedostatka </a:t>
            </a:r>
            <a:r>
              <a:rPr lang="sr-Latn-RS" dirty="0" smtClean="0">
                <a:latin typeface="Book Antiqua" pitchFamily="18" charset="0"/>
              </a:rPr>
              <a:t>gvožđa </a:t>
            </a:r>
            <a:r>
              <a:rPr lang="vi-VN" dirty="0" smtClean="0">
                <a:latin typeface="Book Antiqua" pitchFamily="18" charset="0"/>
              </a:rPr>
              <a:t>korisna </a:t>
            </a:r>
            <a:r>
              <a:rPr lang="vi-VN" dirty="0">
                <a:latin typeface="Book Antiqua" pitchFamily="18" charset="0"/>
              </a:rPr>
              <a:t>je za </a:t>
            </a:r>
            <a:r>
              <a:rPr lang="vi-VN" dirty="0" smtClean="0">
                <a:latin typeface="Book Antiqua" pitchFamily="18" charset="0"/>
              </a:rPr>
              <a:t>procenu </a:t>
            </a:r>
            <a:r>
              <a:rPr lang="vi-VN" dirty="0">
                <a:latin typeface="Book Antiqua" pitchFamily="18" charset="0"/>
              </a:rPr>
              <a:t>dužine trajanja </a:t>
            </a:r>
            <a:r>
              <a:rPr lang="vi-VN" dirty="0" smtClean="0">
                <a:latin typeface="Book Antiqua" pitchFamily="18" charset="0"/>
              </a:rPr>
              <a:t>t</a:t>
            </a:r>
            <a:r>
              <a:rPr lang="sr-Latn-RS" dirty="0" err="1" smtClean="0">
                <a:latin typeface="Book Antiqua" pitchFamily="18" charset="0"/>
              </a:rPr>
              <a:t>erapije</a:t>
            </a:r>
            <a:r>
              <a:rPr lang="vi-VN" dirty="0" smtClean="0">
                <a:latin typeface="Book Antiqua" pitchFamily="18" charset="0"/>
              </a:rPr>
              <a:t>,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imajući </a:t>
            </a:r>
            <a:r>
              <a:rPr lang="vi-VN" dirty="0">
                <a:latin typeface="Book Antiqua" pitchFamily="18" charset="0"/>
              </a:rPr>
              <a:t>na umu da se apsorbuje samo 10% od dnevne doze date </a:t>
            </a:r>
            <a:r>
              <a:rPr lang="vi-VN" dirty="0" smtClean="0">
                <a:latin typeface="Book Antiqua" pitchFamily="18" charset="0"/>
              </a:rPr>
              <a:t>peroralnim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putem</a:t>
            </a:r>
            <a:r>
              <a:rPr lang="vi-VN" dirty="0">
                <a:latin typeface="Book Antiqua" pitchFamily="18" charset="0"/>
              </a:rPr>
              <a:t>.</a:t>
            </a:r>
          </a:p>
          <a:p>
            <a:r>
              <a:rPr lang="sr-Latn-RS" dirty="0" smtClean="0">
                <a:latin typeface="Book Antiqua" pitchFamily="18" charset="0"/>
              </a:rPr>
              <a:t>Gvožđe </a:t>
            </a:r>
            <a:r>
              <a:rPr lang="vi-VN" dirty="0" smtClean="0">
                <a:latin typeface="Book Antiqua" pitchFamily="18" charset="0"/>
              </a:rPr>
              <a:t>se </a:t>
            </a:r>
            <a:r>
              <a:rPr lang="vi-VN" dirty="0">
                <a:latin typeface="Book Antiqua" pitchFamily="18" charset="0"/>
              </a:rPr>
              <a:t>najčešće daje u obliku sulfata koji se bolje apsorbuje u </a:t>
            </a:r>
            <a:r>
              <a:rPr lang="vi-VN" dirty="0" smtClean="0">
                <a:latin typeface="Book Antiqua" pitchFamily="18" charset="0"/>
              </a:rPr>
              <a:t>mukozi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želuca </a:t>
            </a:r>
            <a:r>
              <a:rPr lang="vi-VN" dirty="0">
                <a:latin typeface="Book Antiqua" pitchFamily="18" charset="0"/>
              </a:rPr>
              <a:t>od ostalih oblika, međutim drugi preparati </a:t>
            </a:r>
            <a:r>
              <a:rPr lang="sr-Latn-RS" dirty="0" smtClean="0">
                <a:latin typeface="Book Antiqua" pitchFamily="18" charset="0"/>
              </a:rPr>
              <a:t>gvožđa </a:t>
            </a:r>
            <a:r>
              <a:rPr lang="vi-VN" dirty="0" smtClean="0">
                <a:latin typeface="Book Antiqua" pitchFamily="18" charset="0"/>
              </a:rPr>
              <a:t>se </a:t>
            </a:r>
            <a:r>
              <a:rPr lang="vi-VN" dirty="0">
                <a:latin typeface="Book Antiqua" pitchFamily="18" charset="0"/>
              </a:rPr>
              <a:t>ponekad </a:t>
            </a:r>
            <a:r>
              <a:rPr lang="vi-VN" dirty="0" smtClean="0">
                <a:latin typeface="Book Antiqua" pitchFamily="18" charset="0"/>
              </a:rPr>
              <a:t>bolje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podnose </a:t>
            </a:r>
            <a:r>
              <a:rPr lang="vi-VN" dirty="0">
                <a:latin typeface="Book Antiqua" pitchFamily="18" charset="0"/>
              </a:rPr>
              <a:t>(glukonat ili fumarat).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965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sr-Latn-RS" sz="4000" dirty="0" smtClean="0">
                <a:latin typeface="Book Antiqua" pitchFamily="18" charset="0"/>
              </a:rPr>
              <a:t>Anemije</a:t>
            </a:r>
            <a:endParaRPr lang="en-US" sz="4000" dirty="0">
              <a:latin typeface="Book Antiqua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475656" y="1124744"/>
            <a:ext cx="7416824" cy="5616624"/>
          </a:xfrm>
        </p:spPr>
        <p:txBody>
          <a:bodyPr>
            <a:noAutofit/>
          </a:bodyPr>
          <a:lstStyle/>
          <a:p>
            <a:pPr marL="82296" lvl="0" indent="0" algn="ctr">
              <a:buClr>
                <a:srgbClr val="3891A7"/>
              </a:buClr>
              <a:buNone/>
            </a:pPr>
            <a:r>
              <a:rPr lang="sr-Latn-RS" sz="2400" b="1" dirty="0">
                <a:solidFill>
                  <a:srgbClr val="FF0000"/>
                </a:solidFill>
                <a:latin typeface="Book Antiqua" pitchFamily="18" charset="0"/>
              </a:rPr>
              <a:t>Terapija </a:t>
            </a:r>
            <a:r>
              <a:rPr lang="sr-Latn-RS" sz="2400" b="1" dirty="0" err="1">
                <a:solidFill>
                  <a:srgbClr val="FF0000"/>
                </a:solidFill>
                <a:latin typeface="Book Antiqua" pitchFamily="18" charset="0"/>
              </a:rPr>
              <a:t>sideropenijske</a:t>
            </a:r>
            <a:r>
              <a:rPr lang="sr-Latn-RS" sz="2400" b="1" dirty="0">
                <a:solidFill>
                  <a:srgbClr val="FF0000"/>
                </a:solidFill>
                <a:latin typeface="Book Antiqua" pitchFamily="18" charset="0"/>
              </a:rPr>
              <a:t> anemije</a:t>
            </a:r>
          </a:p>
          <a:p>
            <a:pPr marL="82296" indent="0">
              <a:buNone/>
            </a:pPr>
            <a:endParaRPr lang="sr-Latn-RS" sz="2400" b="1" dirty="0" smtClean="0">
              <a:latin typeface="Book Antiqua" pitchFamily="18" charset="0"/>
            </a:endParaRPr>
          </a:p>
          <a:p>
            <a:r>
              <a:rPr lang="en-US" sz="2400" dirty="0" err="1">
                <a:latin typeface="Book Antiqua" pitchFamily="18" charset="0"/>
              </a:rPr>
              <a:t>Tretmanom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osnovnog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uzroka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treba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sprečiti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dalji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gubitak</a:t>
            </a:r>
            <a:r>
              <a:rPr lang="sr-Latn-RS" sz="2400" dirty="0" smtClean="0">
                <a:latin typeface="Book Antiqua" pitchFamily="18" charset="0"/>
              </a:rPr>
              <a:t> gvožđa</a:t>
            </a:r>
            <a:r>
              <a:rPr lang="en-US" sz="2400" dirty="0" smtClean="0">
                <a:latin typeface="Book Antiqua" pitchFamily="18" charset="0"/>
              </a:rPr>
              <a:t>,</a:t>
            </a:r>
            <a:r>
              <a:rPr lang="sr-Latn-R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ali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sr-Latn-RS" sz="2400" dirty="0" smtClean="0">
                <a:latin typeface="Book Antiqua" pitchFamily="18" charset="0"/>
              </a:rPr>
              <a:t>je neophodno </a:t>
            </a:r>
            <a:r>
              <a:rPr lang="en-US" sz="2400" dirty="0" err="1" smtClean="0">
                <a:latin typeface="Book Antiqua" pitchFamily="18" charset="0"/>
              </a:rPr>
              <a:t>svim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pacijentima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smtClean="0">
                <a:latin typeface="Book Antiqua" pitchFamily="18" charset="0"/>
              </a:rPr>
              <a:t>da</a:t>
            </a:r>
            <a:r>
              <a:rPr lang="sr-Latn-RS" sz="2400" dirty="0" smtClean="0">
                <a:latin typeface="Book Antiqua" pitchFamily="18" charset="0"/>
              </a:rPr>
              <a:t>ti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preparat</a:t>
            </a:r>
            <a:r>
              <a:rPr lang="sr-Latn-RS" sz="2400" dirty="0" smtClean="0">
                <a:latin typeface="Book Antiqua" pitchFamily="18" charset="0"/>
              </a:rPr>
              <a:t>e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sr-Latn-RS" sz="2400" dirty="0" smtClean="0">
                <a:latin typeface="Book Antiqua" pitchFamily="18" charset="0"/>
              </a:rPr>
              <a:t>gvožđa </a:t>
            </a:r>
            <a:r>
              <a:rPr lang="en-US" sz="2400" dirty="0" err="1" smtClean="0">
                <a:latin typeface="Book Antiqua" pitchFamily="18" charset="0"/>
              </a:rPr>
              <a:t>radi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korekcije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anemije</a:t>
            </a:r>
            <a:r>
              <a:rPr lang="sr-Latn-RS" sz="2400" dirty="0" smtClean="0">
                <a:latin typeface="Book Antiqua" pitchFamily="18" charset="0"/>
              </a:rPr>
              <a:t> </a:t>
            </a:r>
            <a:r>
              <a:rPr lang="en-US" sz="2400" dirty="0" smtClean="0">
                <a:latin typeface="Book Antiqua" pitchFamily="18" charset="0"/>
              </a:rPr>
              <a:t>i </a:t>
            </a:r>
            <a:r>
              <a:rPr lang="en-US" sz="2400" dirty="0" err="1">
                <a:latin typeface="Book Antiqua" pitchFamily="18" charset="0"/>
              </a:rPr>
              <a:t>obnavljanja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zaliha</a:t>
            </a:r>
            <a:r>
              <a:rPr lang="en-US" sz="2400" dirty="0">
                <a:latin typeface="Book Antiqua" pitchFamily="18" charset="0"/>
              </a:rPr>
              <a:t> u </a:t>
            </a:r>
            <a:r>
              <a:rPr lang="en-US" sz="2400" dirty="0" err="1">
                <a:latin typeface="Book Antiqua" pitchFamily="18" charset="0"/>
              </a:rPr>
              <a:t>organizmu</a:t>
            </a:r>
            <a:r>
              <a:rPr lang="en-US" sz="2400" dirty="0" smtClean="0">
                <a:latin typeface="Book Antiqua" pitchFamily="18" charset="0"/>
              </a:rPr>
              <a:t>.</a:t>
            </a:r>
            <a:endParaRPr lang="sr-Latn-RS" sz="2400" dirty="0" smtClean="0">
              <a:latin typeface="Book Antiqua" pitchFamily="18" charset="0"/>
            </a:endParaRPr>
          </a:p>
          <a:p>
            <a:r>
              <a:rPr lang="en-US" sz="2400" dirty="0" err="1">
                <a:latin typeface="Book Antiqua" pitchFamily="18" charset="0"/>
              </a:rPr>
              <a:t>Preporučena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dnevna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doza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ferosulfata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iznosi</a:t>
            </a:r>
            <a:r>
              <a:rPr lang="en-US" sz="2400" dirty="0">
                <a:latin typeface="Book Antiqua" pitchFamily="18" charset="0"/>
              </a:rPr>
              <a:t> 400 mg (200 </a:t>
            </a:r>
            <a:r>
              <a:rPr lang="en-US" sz="2400" dirty="0" smtClean="0">
                <a:latin typeface="Book Antiqua" pitchFamily="18" charset="0"/>
              </a:rPr>
              <a:t>mg</a:t>
            </a:r>
            <a:r>
              <a:rPr lang="sr-Latn-R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dvaput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dnevno</a:t>
            </a:r>
            <a:r>
              <a:rPr lang="en-US" sz="2400" dirty="0" smtClean="0">
                <a:latin typeface="Book Antiqua" pitchFamily="18" charset="0"/>
              </a:rPr>
              <a:t>)*.</a:t>
            </a:r>
            <a:endParaRPr lang="sr-Latn-RS" sz="2400" dirty="0" smtClean="0">
              <a:latin typeface="Book Antiqua" pitchFamily="18" charset="0"/>
            </a:endParaRPr>
          </a:p>
          <a:p>
            <a:r>
              <a:rPr lang="en-US" sz="2400" dirty="0" err="1">
                <a:latin typeface="Book Antiqua" pitchFamily="18" charset="0"/>
              </a:rPr>
              <a:t>Preparati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sr-Latn-RS" sz="2400" dirty="0" smtClean="0">
                <a:latin typeface="Book Antiqua" pitchFamily="18" charset="0"/>
              </a:rPr>
              <a:t>gvožđa </a:t>
            </a:r>
            <a:r>
              <a:rPr lang="en-US" sz="2400" dirty="0" err="1" smtClean="0">
                <a:latin typeface="Book Antiqua" pitchFamily="18" charset="0"/>
              </a:rPr>
              <a:t>daju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>
                <a:latin typeface="Book Antiqua" pitchFamily="18" charset="0"/>
              </a:rPr>
              <a:t>se 3-6 </a:t>
            </a:r>
            <a:r>
              <a:rPr lang="en-US" sz="2400" dirty="0" err="1" smtClean="0">
                <a:latin typeface="Book Antiqua" pitchFamily="18" charset="0"/>
              </a:rPr>
              <a:t>meseci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nakon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korekcije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anemije</a:t>
            </a:r>
            <a:r>
              <a:rPr lang="sr-Latn-R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kako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>
                <a:latin typeface="Book Antiqua" pitchFamily="18" charset="0"/>
              </a:rPr>
              <a:t>bi se </a:t>
            </a:r>
            <a:r>
              <a:rPr lang="en-US" sz="2400" dirty="0" err="1" smtClean="0">
                <a:latin typeface="Book Antiqua" pitchFamily="18" charset="0"/>
              </a:rPr>
              <a:t>nado</a:t>
            </a:r>
            <a:r>
              <a:rPr lang="sr-Latn-RS" sz="2400" dirty="0" err="1" smtClean="0">
                <a:latin typeface="Book Antiqua" pitchFamily="18" charset="0"/>
              </a:rPr>
              <a:t>knadile</a:t>
            </a:r>
            <a:r>
              <a:rPr lang="sr-Latn-R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zalihe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sr-Latn-RS" sz="2400" dirty="0" smtClean="0">
                <a:latin typeface="Book Antiqua" pitchFamily="18" charset="0"/>
              </a:rPr>
              <a:t>gvožđa </a:t>
            </a:r>
            <a:r>
              <a:rPr lang="en-US" sz="2400" dirty="0" smtClean="0">
                <a:latin typeface="Book Antiqua" pitchFamily="18" charset="0"/>
              </a:rPr>
              <a:t>u </a:t>
            </a:r>
            <a:r>
              <a:rPr lang="en-US" sz="2400" dirty="0" err="1">
                <a:latin typeface="Book Antiqua" pitchFamily="18" charset="0"/>
              </a:rPr>
              <a:t>organizmu</a:t>
            </a:r>
            <a:r>
              <a:rPr lang="en-US" sz="2400" dirty="0" smtClean="0">
                <a:latin typeface="Book Antiqua" pitchFamily="18" charset="0"/>
              </a:rPr>
              <a:t>.</a:t>
            </a:r>
            <a:endParaRPr lang="sr-Latn-RS" sz="2400" dirty="0" smtClean="0"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2400" dirty="0">
                <a:latin typeface="Book Antiqua" pitchFamily="18" charset="0"/>
              </a:rPr>
              <a:t>* </a:t>
            </a:r>
            <a:r>
              <a:rPr lang="en-US" sz="2000" dirty="0" err="1">
                <a:latin typeface="Book Antiqua" pitchFamily="18" charset="0"/>
              </a:rPr>
              <a:t>osobe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starije</a:t>
            </a:r>
            <a:r>
              <a:rPr lang="en-US" sz="2000" dirty="0">
                <a:latin typeface="Book Antiqua" pitchFamily="18" charset="0"/>
              </a:rPr>
              <a:t> od 65 </a:t>
            </a:r>
            <a:r>
              <a:rPr lang="en-US" sz="2000" dirty="0" err="1">
                <a:latin typeface="Book Antiqua" pitchFamily="18" charset="0"/>
              </a:rPr>
              <a:t>godina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teže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podnose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preparate</a:t>
            </a:r>
            <a:r>
              <a:rPr lang="sr-Latn-RS" sz="2000" dirty="0">
                <a:latin typeface="Book Antiqua" pitchFamily="18" charset="0"/>
              </a:rPr>
              <a:t> </a:t>
            </a:r>
            <a:r>
              <a:rPr lang="sr-Latn-RS" sz="2000" dirty="0" smtClean="0">
                <a:latin typeface="Book Antiqua" pitchFamily="18" charset="0"/>
              </a:rPr>
              <a:t>gvožđa</a:t>
            </a:r>
            <a:r>
              <a:rPr lang="en-US" sz="2000" dirty="0" smtClean="0">
                <a:latin typeface="Book Antiqua" pitchFamily="18" charset="0"/>
              </a:rPr>
              <a:t>, </a:t>
            </a:r>
            <a:r>
              <a:rPr lang="en-US" sz="2000" dirty="0">
                <a:latin typeface="Book Antiqua" pitchFamily="18" charset="0"/>
              </a:rPr>
              <a:t>pa </a:t>
            </a:r>
            <a:r>
              <a:rPr lang="en-US" sz="2000" dirty="0" err="1">
                <a:latin typeface="Book Antiqua" pitchFamily="18" charset="0"/>
              </a:rPr>
              <a:t>dozu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treba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smanjiti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na</a:t>
            </a:r>
            <a:r>
              <a:rPr lang="en-US" sz="2000" dirty="0">
                <a:latin typeface="Book Antiqua" pitchFamily="18" charset="0"/>
              </a:rPr>
              <a:t> 200 mg </a:t>
            </a:r>
            <a:r>
              <a:rPr lang="en-US" sz="2000" dirty="0" err="1" smtClean="0">
                <a:latin typeface="Book Antiqua" pitchFamily="18" charset="0"/>
              </a:rPr>
              <a:t>jedanput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dnevno</a:t>
            </a:r>
            <a:r>
              <a:rPr lang="en-US" sz="2000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9176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-14774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sr-Latn-RS" sz="4000" dirty="0" smtClean="0">
                <a:latin typeface="Book Antiqua" pitchFamily="18" charset="0"/>
              </a:rPr>
              <a:t>Anemije</a:t>
            </a:r>
            <a:endParaRPr lang="en-US" sz="4000" dirty="0">
              <a:latin typeface="Book Antiqua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115616" y="908720"/>
            <a:ext cx="7776864" cy="5832648"/>
          </a:xfrm>
        </p:spPr>
        <p:txBody>
          <a:bodyPr>
            <a:normAutofit fontScale="77500" lnSpcReduction="20000"/>
          </a:bodyPr>
          <a:lstStyle/>
          <a:p>
            <a:pPr marL="82296" lvl="0" indent="0" algn="ctr">
              <a:buNone/>
            </a:pPr>
            <a:r>
              <a:rPr lang="sr-Latn-RS" sz="4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Terapija </a:t>
            </a:r>
            <a:r>
              <a:rPr lang="sr-Latn-RS" sz="4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sideropenijske</a:t>
            </a:r>
            <a:r>
              <a:rPr lang="sr-Latn-RS" sz="4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anemije</a:t>
            </a:r>
          </a:p>
          <a:p>
            <a:pPr marL="82296" indent="0">
              <a:buNone/>
            </a:pPr>
            <a:endParaRPr lang="sr-Latn-RS" sz="34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34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Napomena</a:t>
            </a:r>
            <a:endParaRPr lang="sr-Latn-RS" sz="34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endParaRPr lang="en-US" b="1" dirty="0">
              <a:solidFill>
                <a:srgbClr val="FF0000"/>
              </a:solidFill>
              <a:latin typeface="Book Antiqua" pitchFamily="18" charset="0"/>
            </a:endParaRPr>
          </a:p>
          <a:p>
            <a:pPr algn="just"/>
            <a:r>
              <a:rPr lang="pl-PL" dirty="0">
                <a:latin typeface="Book Antiqua" pitchFamily="18" charset="0"/>
              </a:rPr>
              <a:t>Čaj, kofein, kalcijum, antacidi, tetraciklini, oralni kontraceptivi, </a:t>
            </a:r>
            <a:r>
              <a:rPr lang="pl-PL" dirty="0" smtClean="0">
                <a:latin typeface="Book Antiqua" pitchFamily="18" charset="0"/>
              </a:rPr>
              <a:t>holestiramin, </a:t>
            </a:r>
            <a:r>
              <a:rPr lang="en-US" dirty="0" err="1" smtClean="0">
                <a:latin typeface="Book Antiqua" pitchFamily="18" charset="0"/>
              </a:rPr>
              <a:t>cink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i </a:t>
            </a:r>
            <a:r>
              <a:rPr lang="en-US" dirty="0" err="1">
                <a:latin typeface="Book Antiqua" pitchFamily="18" charset="0"/>
              </a:rPr>
              <a:t>infekcija</a:t>
            </a:r>
            <a:r>
              <a:rPr lang="en-US" dirty="0">
                <a:latin typeface="Book Antiqua" pitchFamily="18" charset="0"/>
              </a:rPr>
              <a:t> H. pylori </a:t>
            </a:r>
            <a:r>
              <a:rPr lang="en-US" b="1" dirty="0" err="1">
                <a:latin typeface="Book Antiqua" pitchFamily="18" charset="0"/>
              </a:rPr>
              <a:t>smanjuju</a:t>
            </a:r>
            <a:r>
              <a:rPr lang="en-US" b="1" dirty="0">
                <a:latin typeface="Book Antiqua" pitchFamily="18" charset="0"/>
              </a:rPr>
              <a:t> </a:t>
            </a:r>
            <a:r>
              <a:rPr lang="en-US" b="1" dirty="0" err="1" smtClean="0">
                <a:latin typeface="Book Antiqua" pitchFamily="18" charset="0"/>
              </a:rPr>
              <a:t>apsorpciju</a:t>
            </a:r>
            <a:r>
              <a:rPr lang="sr-Latn-RS" b="1" dirty="0">
                <a:latin typeface="Book Antiqua" pitchFamily="18" charset="0"/>
              </a:rPr>
              <a:t> </a:t>
            </a:r>
            <a:r>
              <a:rPr lang="sr-Latn-RS" b="1" dirty="0" smtClean="0">
                <a:latin typeface="Book Antiqua" pitchFamily="18" charset="0"/>
              </a:rPr>
              <a:t>gvožđa</a:t>
            </a:r>
            <a:r>
              <a:rPr lang="en-US" dirty="0" smtClean="0">
                <a:latin typeface="Book Antiqua" pitchFamily="18" charset="0"/>
              </a:rPr>
              <a:t>.</a:t>
            </a:r>
            <a:endParaRPr lang="sr-Latn-RS" dirty="0" smtClean="0">
              <a:latin typeface="Book Antiqua" pitchFamily="18" charset="0"/>
            </a:endParaRPr>
          </a:p>
          <a:p>
            <a:pPr algn="just"/>
            <a:endParaRPr lang="en-US" dirty="0">
              <a:latin typeface="Book Antiqua" pitchFamily="18" charset="0"/>
            </a:endParaRPr>
          </a:p>
          <a:p>
            <a:pPr algn="just"/>
            <a:r>
              <a:rPr lang="sr-Latn-RS" b="1" dirty="0" smtClean="0">
                <a:latin typeface="Book Antiqua" pitchFamily="18" charset="0"/>
              </a:rPr>
              <a:t>Gvožđe </a:t>
            </a:r>
            <a:r>
              <a:rPr lang="en-US" b="1" dirty="0" err="1" smtClean="0">
                <a:latin typeface="Book Antiqua" pitchFamily="18" charset="0"/>
              </a:rPr>
              <a:t>smanjuje</a:t>
            </a:r>
            <a:r>
              <a:rPr lang="en-US" b="1" dirty="0" smtClean="0">
                <a:latin typeface="Book Antiqua" pitchFamily="18" charset="0"/>
              </a:rPr>
              <a:t> </a:t>
            </a:r>
            <a:r>
              <a:rPr lang="en-US" b="1" dirty="0" err="1">
                <a:latin typeface="Book Antiqua" pitchFamily="18" charset="0"/>
              </a:rPr>
              <a:t>resorpciju</a:t>
            </a:r>
            <a:r>
              <a:rPr lang="en-US" b="1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fluorohinolona</a:t>
            </a:r>
            <a:r>
              <a:rPr lang="en-US" dirty="0" smtClean="0">
                <a:latin typeface="Book Antiqua" pitchFamily="18" charset="0"/>
              </a:rPr>
              <a:t>,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tetraciklina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 smtClean="0">
                <a:latin typeface="Book Antiqua" pitchFamily="18" charset="0"/>
              </a:rPr>
              <a:t>bifosfonata</a:t>
            </a:r>
            <a:r>
              <a:rPr lang="en-US" dirty="0" smtClean="0">
                <a:latin typeface="Book Antiqua" pitchFamily="18" charset="0"/>
              </a:rPr>
              <a:t>,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levodope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metildope</a:t>
            </a:r>
            <a:r>
              <a:rPr lang="en-US" dirty="0">
                <a:latin typeface="Book Antiqua" pitchFamily="18" charset="0"/>
              </a:rPr>
              <a:t> i </a:t>
            </a:r>
            <a:r>
              <a:rPr lang="en-US" dirty="0" err="1">
                <a:latin typeface="Book Antiqua" pitchFamily="18" charset="0"/>
              </a:rPr>
              <a:t>penicilamina</a:t>
            </a:r>
            <a:r>
              <a:rPr lang="en-US" dirty="0">
                <a:latin typeface="Book Antiqua" pitchFamily="18" charset="0"/>
              </a:rPr>
              <a:t> (</a:t>
            </a:r>
            <a:r>
              <a:rPr lang="en-US" dirty="0" err="1">
                <a:latin typeface="Book Antiqua" pitchFamily="18" charset="0"/>
              </a:rPr>
              <a:t>preporučuje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najmanje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dva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sata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razmaka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pri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uzimanju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sr-Latn-RS" dirty="0" smtClean="0">
                <a:latin typeface="Book Antiqua" pitchFamily="18" charset="0"/>
              </a:rPr>
              <a:t>gvožđa </a:t>
            </a:r>
            <a:r>
              <a:rPr lang="en-US" dirty="0" smtClean="0">
                <a:latin typeface="Book Antiqua" pitchFamily="18" charset="0"/>
              </a:rPr>
              <a:t>i </a:t>
            </a:r>
            <a:r>
              <a:rPr lang="en-US" dirty="0" err="1">
                <a:latin typeface="Book Antiqua" pitchFamily="18" charset="0"/>
              </a:rPr>
              <a:t>navedenih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lekova</a:t>
            </a:r>
            <a:r>
              <a:rPr lang="en-US" dirty="0" smtClean="0">
                <a:latin typeface="Book Antiqua" pitchFamily="18" charset="0"/>
              </a:rPr>
              <a:t>)</a:t>
            </a:r>
            <a:r>
              <a:rPr lang="sr-Latn-RS" dirty="0" smtClean="0">
                <a:latin typeface="Book Antiqua" pitchFamily="18" charset="0"/>
              </a:rPr>
              <a:t>.</a:t>
            </a:r>
          </a:p>
          <a:p>
            <a:pPr algn="just"/>
            <a:endParaRPr lang="en-US" dirty="0">
              <a:latin typeface="Book Antiqua" pitchFamily="18" charset="0"/>
            </a:endParaRPr>
          </a:p>
          <a:p>
            <a:pPr algn="just"/>
            <a:r>
              <a:rPr lang="en-US" dirty="0" err="1">
                <a:latin typeface="Book Antiqua" pitchFamily="18" charset="0"/>
              </a:rPr>
              <a:t>Ukoliko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pojave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b="1" dirty="0" err="1">
                <a:latin typeface="Book Antiqua" pitchFamily="18" charset="0"/>
              </a:rPr>
              <a:t>neželjeni</a:t>
            </a:r>
            <a:r>
              <a:rPr lang="en-US" b="1" dirty="0">
                <a:latin typeface="Book Antiqua" pitchFamily="18" charset="0"/>
              </a:rPr>
              <a:t> </a:t>
            </a:r>
            <a:r>
              <a:rPr lang="en-US" b="1" dirty="0" err="1">
                <a:latin typeface="Book Antiqua" pitchFamily="18" charset="0"/>
              </a:rPr>
              <a:t>efekti</a:t>
            </a:r>
            <a:r>
              <a:rPr lang="en-US" b="1" dirty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(</a:t>
            </a:r>
            <a:r>
              <a:rPr lang="en-US" dirty="0" err="1">
                <a:latin typeface="Book Antiqua" pitchFamily="18" charset="0"/>
              </a:rPr>
              <a:t>mučnina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dijareja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opstipacija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grčevi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u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stomaku</a:t>
            </a:r>
            <a:r>
              <a:rPr lang="en-US" dirty="0">
                <a:latin typeface="Book Antiqua" pitchFamily="18" charset="0"/>
              </a:rPr>
              <a:t>), </a:t>
            </a:r>
            <a:r>
              <a:rPr lang="en-US" dirty="0" err="1">
                <a:latin typeface="Book Antiqua" pitchFamily="18" charset="0"/>
              </a:rPr>
              <a:t>preparat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sr-Latn-RS" dirty="0" smtClean="0">
                <a:latin typeface="Book Antiqua" pitchFamily="18" charset="0"/>
              </a:rPr>
              <a:t>gvožđa </a:t>
            </a:r>
            <a:r>
              <a:rPr lang="en-US" dirty="0" err="1" smtClean="0">
                <a:latin typeface="Book Antiqua" pitchFamily="18" charset="0"/>
              </a:rPr>
              <a:t>može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se </a:t>
            </a:r>
            <a:r>
              <a:rPr lang="en-US" dirty="0" err="1">
                <a:latin typeface="Book Antiqua" pitchFamily="18" charset="0"/>
              </a:rPr>
              <a:t>uzimati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nakon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jela</a:t>
            </a:r>
            <a:r>
              <a:rPr lang="en-US" dirty="0" smtClean="0">
                <a:latin typeface="Book Antiqua" pitchFamily="18" charset="0"/>
              </a:rPr>
              <a:t>.</a:t>
            </a:r>
          </a:p>
          <a:p>
            <a:pPr algn="just"/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198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sr-Latn-RS" sz="4000" dirty="0" smtClean="0">
                <a:latin typeface="Book Antiqua" pitchFamily="18" charset="0"/>
              </a:rPr>
              <a:t>Anemije</a:t>
            </a:r>
            <a:endParaRPr lang="en-US" sz="4000" dirty="0">
              <a:latin typeface="Book Antiqua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403648" y="1124744"/>
            <a:ext cx="7530040" cy="5616624"/>
          </a:xfrm>
        </p:spPr>
        <p:txBody>
          <a:bodyPr>
            <a:normAutofit fontScale="85000" lnSpcReduction="20000"/>
          </a:bodyPr>
          <a:lstStyle/>
          <a:p>
            <a:pPr marL="82296" lvl="0" indent="0" algn="ctr">
              <a:buClr>
                <a:srgbClr val="3891A7"/>
              </a:buClr>
              <a:buNone/>
            </a:pPr>
            <a:r>
              <a:rPr lang="sr-Latn-RS" sz="33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Terapija </a:t>
            </a:r>
            <a:r>
              <a:rPr lang="sr-Latn-RS" sz="33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sideropenijske</a:t>
            </a:r>
            <a:r>
              <a:rPr lang="sr-Latn-RS" sz="33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anemije</a:t>
            </a:r>
          </a:p>
          <a:p>
            <a:pPr marL="82296" indent="0">
              <a:buNone/>
            </a:pPr>
            <a:endParaRPr lang="sr-Latn-RS" b="1" dirty="0" smtClean="0">
              <a:solidFill>
                <a:srgbClr val="000000"/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2800" b="1" dirty="0" err="1" smtClean="0">
                <a:solidFill>
                  <a:srgbClr val="000000"/>
                </a:solidFill>
                <a:latin typeface="Book Antiqua" pitchFamily="18" charset="0"/>
              </a:rPr>
              <a:t>Parenteralno</a:t>
            </a:r>
            <a:r>
              <a:rPr lang="en-US" sz="2800" b="1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Book Antiqua" pitchFamily="18" charset="0"/>
              </a:rPr>
              <a:t>davanje</a:t>
            </a:r>
            <a:r>
              <a:rPr lang="en-US" sz="2800" b="1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sr-Latn-RS" sz="2800" b="1" dirty="0" smtClean="0">
                <a:solidFill>
                  <a:srgbClr val="000000"/>
                </a:solidFill>
                <a:latin typeface="Book Antiqua" pitchFamily="18" charset="0"/>
              </a:rPr>
              <a:t>gvožđa</a:t>
            </a:r>
          </a:p>
          <a:p>
            <a:pPr algn="just"/>
            <a:r>
              <a:rPr lang="en-US" sz="2800" dirty="0" err="1" smtClean="0">
                <a:solidFill>
                  <a:srgbClr val="000000"/>
                </a:solidFill>
                <a:latin typeface="Book Antiqua" pitchFamily="18" charset="0"/>
              </a:rPr>
              <a:t>Parenteralno</a:t>
            </a:r>
            <a:r>
              <a:rPr lang="en-US" sz="28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davanje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Book Antiqua" pitchFamily="18" charset="0"/>
              </a:rPr>
              <a:t>gvožđa </a:t>
            </a:r>
            <a:r>
              <a:rPr lang="en-US" sz="2800" dirty="0" smtClean="0">
                <a:solidFill>
                  <a:srgbClr val="000000"/>
                </a:solidFill>
                <a:latin typeface="Book Antiqua" pitchFamily="18" charset="0"/>
              </a:rPr>
              <a:t>je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isključivo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u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nadležnosti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interniste-hematologa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.</a:t>
            </a:r>
          </a:p>
          <a:p>
            <a:pPr algn="just"/>
            <a:r>
              <a:rPr lang="en-US" sz="2100" dirty="0" err="1">
                <a:solidFill>
                  <a:srgbClr val="000000"/>
                </a:solidFill>
                <a:latin typeface="Book Antiqua" pitchFamily="18" charset="0"/>
              </a:rPr>
              <a:t>Davanje</a:t>
            </a:r>
            <a:r>
              <a:rPr lang="en-US" sz="21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sr-Latn-RS" sz="2100" dirty="0" smtClean="0">
                <a:solidFill>
                  <a:srgbClr val="000000"/>
                </a:solidFill>
                <a:latin typeface="Book Antiqua" pitchFamily="18" charset="0"/>
              </a:rPr>
              <a:t>gvožđa </a:t>
            </a:r>
            <a:r>
              <a:rPr lang="en-US" sz="2100" dirty="0" err="1" smtClean="0">
                <a:solidFill>
                  <a:srgbClr val="000000"/>
                </a:solidFill>
                <a:latin typeface="Book Antiqua" pitchFamily="18" charset="0"/>
              </a:rPr>
              <a:t>intramuskularnim</a:t>
            </a:r>
            <a:r>
              <a:rPr lang="en-US" sz="21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100" dirty="0" err="1">
                <a:solidFill>
                  <a:srgbClr val="000000"/>
                </a:solidFill>
                <a:latin typeface="Book Antiqua" pitchFamily="18" charset="0"/>
              </a:rPr>
              <a:t>putem</a:t>
            </a:r>
            <a:r>
              <a:rPr lang="en-US" sz="2100" dirty="0">
                <a:solidFill>
                  <a:srgbClr val="000000"/>
                </a:solidFill>
                <a:latin typeface="Book Antiqua" pitchFamily="18" charset="0"/>
              </a:rPr>
              <a:t> je </a:t>
            </a:r>
            <a:r>
              <a:rPr lang="en-US" sz="2100" dirty="0" err="1">
                <a:solidFill>
                  <a:srgbClr val="000000"/>
                </a:solidFill>
                <a:latin typeface="Book Antiqua" pitchFamily="18" charset="0"/>
              </a:rPr>
              <a:t>napušteno</a:t>
            </a:r>
            <a:r>
              <a:rPr lang="en-US" sz="21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100" dirty="0" err="1">
                <a:solidFill>
                  <a:srgbClr val="000000"/>
                </a:solidFill>
                <a:latin typeface="Book Antiqua" pitchFamily="18" charset="0"/>
              </a:rPr>
              <a:t>zbog</a:t>
            </a:r>
            <a:r>
              <a:rPr lang="en-US" sz="21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100" dirty="0" err="1" smtClean="0">
                <a:solidFill>
                  <a:srgbClr val="000000"/>
                </a:solidFill>
                <a:latin typeface="Book Antiqua" pitchFamily="18" charset="0"/>
              </a:rPr>
              <a:t>izrazitih</a:t>
            </a:r>
            <a:r>
              <a:rPr lang="sr-Latn-RS" sz="21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100" dirty="0" err="1" smtClean="0">
                <a:solidFill>
                  <a:srgbClr val="000000"/>
                </a:solidFill>
                <a:latin typeface="Book Antiqua" pitchFamily="18" charset="0"/>
              </a:rPr>
              <a:t>neželjenih</a:t>
            </a:r>
            <a:r>
              <a:rPr lang="en-US" sz="21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100" dirty="0" err="1">
                <a:solidFill>
                  <a:srgbClr val="000000"/>
                </a:solidFill>
                <a:latin typeface="Book Antiqua" pitchFamily="18" charset="0"/>
              </a:rPr>
              <a:t>dejstava</a:t>
            </a:r>
            <a:r>
              <a:rPr lang="en-US" sz="2100" dirty="0">
                <a:solidFill>
                  <a:srgbClr val="000000"/>
                </a:solidFill>
                <a:latin typeface="Book Antiqua" pitchFamily="18" charset="0"/>
              </a:rPr>
              <a:t>, pa se </a:t>
            </a:r>
            <a:r>
              <a:rPr lang="sr-Latn-RS" sz="2100" dirty="0" smtClean="0">
                <a:solidFill>
                  <a:srgbClr val="000000"/>
                </a:solidFill>
                <a:latin typeface="Book Antiqua" pitchFamily="18" charset="0"/>
              </a:rPr>
              <a:t>gvožđe </a:t>
            </a:r>
            <a:r>
              <a:rPr lang="en-US" sz="2100" dirty="0" err="1" smtClean="0">
                <a:solidFill>
                  <a:srgbClr val="000000"/>
                </a:solidFill>
                <a:latin typeface="Book Antiqua" pitchFamily="18" charset="0"/>
              </a:rPr>
              <a:t>daje</a:t>
            </a:r>
            <a:r>
              <a:rPr lang="en-US" sz="21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100" dirty="0" err="1">
                <a:solidFill>
                  <a:srgbClr val="000000"/>
                </a:solidFill>
                <a:latin typeface="Book Antiqua" pitchFamily="18" charset="0"/>
              </a:rPr>
              <a:t>intravenoznim</a:t>
            </a:r>
            <a:r>
              <a:rPr lang="en-US" sz="21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100" dirty="0" err="1">
                <a:solidFill>
                  <a:srgbClr val="000000"/>
                </a:solidFill>
                <a:latin typeface="Book Antiqua" pitchFamily="18" charset="0"/>
              </a:rPr>
              <a:t>putem</a:t>
            </a:r>
            <a:endParaRPr lang="en-US" sz="2100" dirty="0">
              <a:solidFill>
                <a:srgbClr val="000000"/>
              </a:solidFill>
              <a:latin typeface="Book Antiqua" pitchFamily="18" charset="0"/>
            </a:endParaRPr>
          </a:p>
          <a:p>
            <a:pPr marL="82296" indent="0" algn="just">
              <a:buNone/>
            </a:pPr>
            <a:endParaRPr lang="sr-Latn-RS" sz="2800" b="1" dirty="0" smtClean="0">
              <a:solidFill>
                <a:srgbClr val="000000"/>
              </a:solidFill>
              <a:latin typeface="Book Antiqua" pitchFamily="18" charset="0"/>
            </a:endParaRPr>
          </a:p>
          <a:p>
            <a:pPr marL="82296" indent="0" algn="just">
              <a:buNone/>
            </a:pPr>
            <a:r>
              <a:rPr lang="en-US" sz="2800" b="1" dirty="0" err="1" smtClean="0">
                <a:solidFill>
                  <a:srgbClr val="000000"/>
                </a:solidFill>
                <a:latin typeface="Book Antiqua" pitchFamily="18" charset="0"/>
              </a:rPr>
              <a:t>Indikacije</a:t>
            </a:r>
            <a:r>
              <a:rPr lang="en-US" sz="2800" b="1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za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intravenozno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davanje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sr-Latn-RS" sz="2800" dirty="0" smtClean="0">
                <a:solidFill>
                  <a:srgbClr val="000000"/>
                </a:solidFill>
                <a:latin typeface="Book Antiqua" pitchFamily="18" charset="0"/>
              </a:rPr>
              <a:t>gvožđa</a:t>
            </a:r>
            <a:r>
              <a:rPr lang="en-US" sz="2800" dirty="0" smtClean="0">
                <a:solidFill>
                  <a:srgbClr val="000000"/>
                </a:solidFill>
                <a:latin typeface="Book Antiqua" pitchFamily="18" charset="0"/>
              </a:rPr>
              <a:t>:</a:t>
            </a:r>
            <a:endParaRPr lang="en-US" sz="2800" dirty="0">
              <a:solidFill>
                <a:srgbClr val="000000"/>
              </a:solidFill>
              <a:latin typeface="Book Antiqua" pitchFamily="18" charset="0"/>
            </a:endParaRPr>
          </a:p>
          <a:p>
            <a:pPr algn="just"/>
            <a:r>
              <a:rPr lang="en-US" sz="2800" dirty="0" err="1" smtClean="0">
                <a:solidFill>
                  <a:srgbClr val="000000"/>
                </a:solidFill>
                <a:latin typeface="Book Antiqua" pitchFamily="18" charset="0"/>
              </a:rPr>
              <a:t>Nepodnošenje</a:t>
            </a:r>
            <a:r>
              <a:rPr lang="en-US" sz="28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peroralnih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preparata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i slab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terapijski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odgovor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na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Book Antiqua" pitchFamily="18" charset="0"/>
              </a:rPr>
              <a:t>peroralnu</a:t>
            </a:r>
            <a:r>
              <a:rPr lang="sr-Latn-RS" sz="28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Book Antiqua" pitchFamily="18" charset="0"/>
              </a:rPr>
              <a:t>terapiju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,</a:t>
            </a:r>
          </a:p>
          <a:p>
            <a:pPr algn="just"/>
            <a:r>
              <a:rPr lang="pt-BR" sz="2800" dirty="0" smtClean="0">
                <a:solidFill>
                  <a:srgbClr val="000000"/>
                </a:solidFill>
                <a:latin typeface="Book Antiqua" pitchFamily="18" charset="0"/>
              </a:rPr>
              <a:t>Inflamatorna </a:t>
            </a:r>
            <a:r>
              <a:rPr lang="pt-BR" sz="2800" dirty="0">
                <a:solidFill>
                  <a:srgbClr val="000000"/>
                </a:solidFill>
                <a:latin typeface="Book Antiqua" pitchFamily="18" charset="0"/>
              </a:rPr>
              <a:t>oboljenja </a:t>
            </a:r>
            <a:r>
              <a:rPr lang="pt-BR" sz="2800" dirty="0" smtClean="0">
                <a:solidFill>
                  <a:srgbClr val="000000"/>
                </a:solidFill>
                <a:latin typeface="Book Antiqua" pitchFamily="18" charset="0"/>
              </a:rPr>
              <a:t>creva </a:t>
            </a:r>
            <a:r>
              <a:rPr lang="pt-BR" sz="2800" dirty="0">
                <a:solidFill>
                  <a:srgbClr val="000000"/>
                </a:solidFill>
                <a:latin typeface="Book Antiqua" pitchFamily="18" charset="0"/>
              </a:rPr>
              <a:t>i želuca,</a:t>
            </a:r>
          </a:p>
          <a:p>
            <a:pPr algn="just"/>
            <a:r>
              <a:rPr lang="en-US" sz="2800" dirty="0" err="1" smtClean="0">
                <a:solidFill>
                  <a:srgbClr val="000000"/>
                </a:solidFill>
                <a:latin typeface="Book Antiqua" pitchFamily="18" charset="0"/>
              </a:rPr>
              <a:t>Dugotrajna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obimna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krvarenja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,</a:t>
            </a:r>
          </a:p>
          <a:p>
            <a:pPr algn="just"/>
            <a:r>
              <a:rPr lang="en-US" sz="2800" dirty="0" err="1" smtClean="0">
                <a:solidFill>
                  <a:srgbClr val="000000"/>
                </a:solidFill>
                <a:latin typeface="Book Antiqua" pitchFamily="18" charset="0"/>
              </a:rPr>
              <a:t>Slaba</a:t>
            </a:r>
            <a:r>
              <a:rPr lang="en-US" sz="28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saradnja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Book Antiqua" pitchFamily="18" charset="0"/>
              </a:rPr>
              <a:t>pacijenta</a:t>
            </a:r>
            <a:r>
              <a:rPr lang="en-US" sz="2800" dirty="0">
                <a:solidFill>
                  <a:srgbClr val="000000"/>
                </a:solidFill>
                <a:latin typeface="Book Antiqua" pitchFamily="18" charset="0"/>
              </a:rPr>
              <a:t>.</a:t>
            </a:r>
            <a:endParaRPr lang="en-US" sz="28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696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82296" lvl="0" indent="0" algn="ctr">
              <a:buNone/>
            </a:pPr>
            <a:r>
              <a:rPr lang="sr-Latn-RS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Terapija </a:t>
            </a:r>
            <a:r>
              <a:rPr lang="sr-Latn-RS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sideropenijske</a:t>
            </a:r>
            <a:r>
              <a:rPr lang="sr-Latn-RS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anemije</a:t>
            </a:r>
          </a:p>
          <a:p>
            <a:pPr marL="82296" indent="0">
              <a:buNone/>
            </a:pPr>
            <a:r>
              <a:rPr lang="en-US" sz="30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Napomena</a:t>
            </a:r>
            <a:endParaRPr lang="en-US" sz="30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algn="just"/>
            <a:r>
              <a:rPr lang="en-US" sz="3000" dirty="0" err="1">
                <a:latin typeface="Book Antiqua" pitchFamily="18" charset="0"/>
              </a:rPr>
              <a:t>Parenteralni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err="1">
                <a:latin typeface="Book Antiqua" pitchFamily="18" charset="0"/>
              </a:rPr>
              <a:t>preparati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sr-Latn-RS" sz="3000" dirty="0" smtClean="0">
                <a:latin typeface="Book Antiqua" pitchFamily="18" charset="0"/>
              </a:rPr>
              <a:t>gvožđa </a:t>
            </a:r>
            <a:r>
              <a:rPr lang="en-US" sz="3000" dirty="0" smtClean="0">
                <a:latin typeface="Book Antiqua" pitchFamily="18" charset="0"/>
              </a:rPr>
              <a:t>ne </a:t>
            </a:r>
            <a:r>
              <a:rPr lang="en-US" sz="3000" dirty="0" err="1">
                <a:latin typeface="Book Antiqua" pitchFamily="18" charset="0"/>
              </a:rPr>
              <a:t>primjenjuju</a:t>
            </a:r>
            <a:r>
              <a:rPr lang="en-US" sz="3000" dirty="0">
                <a:latin typeface="Book Antiqua" pitchFamily="18" charset="0"/>
              </a:rPr>
              <a:t> se </a:t>
            </a:r>
            <a:r>
              <a:rPr lang="en-US" sz="3000" dirty="0" err="1">
                <a:latin typeface="Book Antiqua" pitchFamily="18" charset="0"/>
              </a:rPr>
              <a:t>istovremeno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err="1">
                <a:latin typeface="Book Antiqua" pitchFamily="18" charset="0"/>
              </a:rPr>
              <a:t>sa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err="1" smtClean="0">
                <a:latin typeface="Book Antiqua" pitchFamily="18" charset="0"/>
              </a:rPr>
              <a:t>peroralnim</a:t>
            </a:r>
            <a:r>
              <a:rPr lang="sr-Latn-RS" sz="3000" dirty="0" smtClean="0">
                <a:latin typeface="Book Antiqua" pitchFamily="18" charset="0"/>
              </a:rPr>
              <a:t> </a:t>
            </a:r>
            <a:r>
              <a:rPr lang="en-US" sz="3000" dirty="0" err="1" smtClean="0">
                <a:latin typeface="Book Antiqua" pitchFamily="18" charset="0"/>
              </a:rPr>
              <a:t>preparatima</a:t>
            </a:r>
            <a:r>
              <a:rPr lang="en-US" sz="3000" dirty="0">
                <a:latin typeface="Book Antiqua" pitchFamily="18" charset="0"/>
              </a:rPr>
              <a:t>, </a:t>
            </a:r>
            <a:r>
              <a:rPr lang="en-US" sz="3000" dirty="0" err="1">
                <a:latin typeface="Book Antiqua" pitchFamily="18" charset="0"/>
              </a:rPr>
              <a:t>sve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err="1">
                <a:latin typeface="Book Antiqua" pitchFamily="18" charset="0"/>
              </a:rPr>
              <a:t>dok</a:t>
            </a:r>
            <a:r>
              <a:rPr lang="en-US" sz="3000" dirty="0">
                <a:latin typeface="Book Antiqua" pitchFamily="18" charset="0"/>
              </a:rPr>
              <a:t> se </a:t>
            </a:r>
            <a:r>
              <a:rPr lang="en-US" sz="3000" dirty="0" err="1">
                <a:latin typeface="Book Antiqua" pitchFamily="18" charset="0"/>
              </a:rPr>
              <a:t>njihova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err="1">
                <a:latin typeface="Book Antiqua" pitchFamily="18" charset="0"/>
              </a:rPr>
              <a:t>resorpcija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err="1">
                <a:latin typeface="Book Antiqua" pitchFamily="18" charset="0"/>
              </a:rPr>
              <a:t>iz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err="1">
                <a:latin typeface="Book Antiqua" pitchFamily="18" charset="0"/>
              </a:rPr>
              <a:t>digestivnog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err="1">
                <a:latin typeface="Book Antiqua" pitchFamily="18" charset="0"/>
              </a:rPr>
              <a:t>trakta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smtClean="0">
                <a:latin typeface="Book Antiqua" pitchFamily="18" charset="0"/>
              </a:rPr>
              <a:t>ne</a:t>
            </a:r>
            <a:r>
              <a:rPr lang="sr-Latn-RS" sz="3000" dirty="0" smtClean="0">
                <a:latin typeface="Book Antiqua" pitchFamily="18" charset="0"/>
              </a:rPr>
              <a:t> </a:t>
            </a:r>
            <a:r>
              <a:rPr lang="en-US" sz="3000" dirty="0" err="1" smtClean="0">
                <a:latin typeface="Book Antiqua" pitchFamily="18" charset="0"/>
              </a:rPr>
              <a:t>završi</a:t>
            </a:r>
            <a:r>
              <a:rPr lang="en-US" sz="3000" dirty="0">
                <a:latin typeface="Book Antiqua" pitchFamily="18" charset="0"/>
              </a:rPr>
              <a:t>. </a:t>
            </a:r>
            <a:endParaRPr lang="sr-Latn-RS" sz="3000" dirty="0" smtClean="0">
              <a:latin typeface="Book Antiqua" pitchFamily="18" charset="0"/>
            </a:endParaRPr>
          </a:p>
          <a:p>
            <a:pPr algn="just"/>
            <a:r>
              <a:rPr lang="en-US" sz="3000" dirty="0" err="1" smtClean="0">
                <a:latin typeface="Book Antiqua" pitchFamily="18" charset="0"/>
              </a:rPr>
              <a:t>Peroralni</a:t>
            </a:r>
            <a:r>
              <a:rPr lang="en-US" sz="3000" dirty="0" smtClean="0">
                <a:latin typeface="Book Antiqua" pitchFamily="18" charset="0"/>
              </a:rPr>
              <a:t> </a:t>
            </a:r>
            <a:r>
              <a:rPr lang="en-US" sz="3000" dirty="0" err="1">
                <a:latin typeface="Book Antiqua" pitchFamily="18" charset="0"/>
              </a:rPr>
              <a:t>preparati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sr-Latn-RS" sz="3000" dirty="0" smtClean="0">
                <a:latin typeface="Book Antiqua" pitchFamily="18" charset="0"/>
              </a:rPr>
              <a:t>gvožđa </a:t>
            </a:r>
            <a:r>
              <a:rPr lang="en-US" sz="3000" dirty="0" err="1" smtClean="0">
                <a:latin typeface="Book Antiqua" pitchFamily="18" charset="0"/>
              </a:rPr>
              <a:t>počinju</a:t>
            </a:r>
            <a:r>
              <a:rPr lang="en-US" sz="3000" dirty="0" smtClean="0">
                <a:latin typeface="Book Antiqua" pitchFamily="18" charset="0"/>
              </a:rPr>
              <a:t> </a:t>
            </a:r>
            <a:r>
              <a:rPr lang="en-US" sz="3000" dirty="0">
                <a:latin typeface="Book Antiqua" pitchFamily="18" charset="0"/>
              </a:rPr>
              <a:t>se </a:t>
            </a:r>
            <a:r>
              <a:rPr lang="en-US" sz="3000" dirty="0" err="1" smtClean="0">
                <a:latin typeface="Book Antiqua" pitchFamily="18" charset="0"/>
              </a:rPr>
              <a:t>primenjivati</a:t>
            </a:r>
            <a:r>
              <a:rPr lang="en-US" sz="3000" dirty="0" smtClean="0">
                <a:latin typeface="Book Antiqua" pitchFamily="18" charset="0"/>
              </a:rPr>
              <a:t> </a:t>
            </a:r>
            <a:r>
              <a:rPr lang="en-US" sz="3000" dirty="0" err="1">
                <a:latin typeface="Book Antiqua" pitchFamily="18" charset="0"/>
              </a:rPr>
              <a:t>najmanje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smtClean="0">
                <a:latin typeface="Book Antiqua" pitchFamily="18" charset="0"/>
              </a:rPr>
              <a:t>5</a:t>
            </a:r>
            <a:r>
              <a:rPr lang="sr-Latn-RS" sz="3000" dirty="0" smtClean="0">
                <a:latin typeface="Book Antiqua" pitchFamily="18" charset="0"/>
              </a:rPr>
              <a:t> </a:t>
            </a:r>
            <a:r>
              <a:rPr lang="en-US" sz="3000" dirty="0" err="1" smtClean="0">
                <a:latin typeface="Book Antiqua" pitchFamily="18" charset="0"/>
              </a:rPr>
              <a:t>dana</a:t>
            </a:r>
            <a:r>
              <a:rPr lang="en-US" sz="3000" dirty="0" smtClean="0">
                <a:latin typeface="Book Antiqua" pitchFamily="18" charset="0"/>
              </a:rPr>
              <a:t> </a:t>
            </a:r>
            <a:r>
              <a:rPr lang="en-US" sz="3000" dirty="0" err="1">
                <a:latin typeface="Book Antiqua" pitchFamily="18" charset="0"/>
              </a:rPr>
              <a:t>nakon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err="1" smtClean="0">
                <a:latin typeface="Book Antiqua" pitchFamily="18" charset="0"/>
              </a:rPr>
              <a:t>poslednje</a:t>
            </a:r>
            <a:r>
              <a:rPr lang="en-US" sz="3000" dirty="0" smtClean="0">
                <a:latin typeface="Book Antiqua" pitchFamily="18" charset="0"/>
              </a:rPr>
              <a:t> </a:t>
            </a:r>
            <a:r>
              <a:rPr lang="en-US" sz="3000" dirty="0" err="1">
                <a:latin typeface="Book Antiqua" pitchFamily="18" charset="0"/>
              </a:rPr>
              <a:t>injekcije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err="1">
                <a:latin typeface="Book Antiqua" pitchFamily="18" charset="0"/>
              </a:rPr>
              <a:t>parenteralnog</a:t>
            </a:r>
            <a:r>
              <a:rPr lang="en-US" sz="3000" dirty="0">
                <a:latin typeface="Book Antiqua" pitchFamily="18" charset="0"/>
              </a:rPr>
              <a:t> </a:t>
            </a:r>
            <a:r>
              <a:rPr lang="en-US" sz="3000" dirty="0" err="1" smtClean="0">
                <a:latin typeface="Book Antiqua" pitchFamily="18" charset="0"/>
              </a:rPr>
              <a:t>preparata</a:t>
            </a:r>
            <a:r>
              <a:rPr lang="sr-Latn-RS" sz="3000" dirty="0">
                <a:latin typeface="Book Antiqua" pitchFamily="18" charset="0"/>
              </a:rPr>
              <a:t> </a:t>
            </a:r>
            <a:r>
              <a:rPr lang="sr-Latn-RS" sz="3000" dirty="0" smtClean="0">
                <a:latin typeface="Book Antiqua" pitchFamily="18" charset="0"/>
              </a:rPr>
              <a:t>gvožđa</a:t>
            </a:r>
            <a:r>
              <a:rPr lang="en-US" sz="3000" dirty="0" smtClean="0">
                <a:latin typeface="Book Antiqua" pitchFamily="18" charset="0"/>
              </a:rPr>
              <a:t>.</a:t>
            </a:r>
            <a:endParaRPr lang="en-US" sz="3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7038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lvl="0" indent="0" algn="ctr">
              <a:buClr>
                <a:srgbClr val="3891A7"/>
              </a:buClr>
              <a:buNone/>
            </a:pPr>
            <a:r>
              <a:rPr lang="sr-Latn-RS" sz="3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Terapija </a:t>
            </a:r>
            <a:r>
              <a:rPr lang="sr-Latn-RS" sz="3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sideropenijske</a:t>
            </a:r>
            <a:r>
              <a:rPr lang="sr-Latn-RS" sz="3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sr-Latn-RS" sz="3000" b="1" dirty="0" smtClean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anemije</a:t>
            </a:r>
            <a:endParaRPr lang="sr-Latn-RS" b="1" dirty="0" smtClean="0">
              <a:latin typeface="Book Antiqua" pitchFamily="18" charset="0"/>
            </a:endParaRPr>
          </a:p>
          <a:p>
            <a:endParaRPr lang="sr-Latn-RS" b="1" dirty="0">
              <a:latin typeface="Book Antiqua" pitchFamily="18" charset="0"/>
            </a:endParaRPr>
          </a:p>
          <a:p>
            <a:r>
              <a:rPr lang="en-US" sz="2400" b="1" dirty="0" err="1" smtClean="0">
                <a:latin typeface="Book Antiqua" pitchFamily="18" charset="0"/>
              </a:rPr>
              <a:t>Neželjena</a:t>
            </a:r>
            <a:r>
              <a:rPr lang="en-US" sz="2400" b="1" dirty="0" smtClean="0">
                <a:latin typeface="Book Antiqua" pitchFamily="18" charset="0"/>
              </a:rPr>
              <a:t> </a:t>
            </a:r>
            <a:r>
              <a:rPr lang="en-US" sz="2400" b="1" dirty="0" err="1">
                <a:latin typeface="Book Antiqua" pitchFamily="18" charset="0"/>
              </a:rPr>
              <a:t>dejstva</a:t>
            </a:r>
            <a:r>
              <a:rPr lang="en-US" sz="2400" b="1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parenteralno</a:t>
            </a:r>
            <a:r>
              <a:rPr lang="sr-Latn-RS" sz="2400" dirty="0" smtClean="0">
                <a:latin typeface="Book Antiqua" pitchFamily="18" charset="0"/>
              </a:rPr>
              <a:t> primenjenog gvožđa </a:t>
            </a:r>
            <a:r>
              <a:rPr lang="en-US" sz="2400" dirty="0" err="1" smtClean="0">
                <a:latin typeface="Book Antiqua" pitchFamily="18" charset="0"/>
              </a:rPr>
              <a:t>su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flebitis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rascepi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mišića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anafilaksa</a:t>
            </a:r>
            <a:r>
              <a:rPr lang="sr-Latn-RS" sz="2400" dirty="0" smtClean="0">
                <a:latin typeface="Book Antiqua" pitchFamily="18" charset="0"/>
              </a:rPr>
              <a:t> </a:t>
            </a:r>
            <a:r>
              <a:rPr lang="en-US" sz="2400" dirty="0" smtClean="0">
                <a:latin typeface="Book Antiqua" pitchFamily="18" charset="0"/>
              </a:rPr>
              <a:t>i </a:t>
            </a:r>
            <a:r>
              <a:rPr lang="en-US" sz="2400" dirty="0" err="1">
                <a:latin typeface="Book Antiqua" pitchFamily="18" charset="0"/>
              </a:rPr>
              <a:t>povišena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temperatura</a:t>
            </a:r>
            <a:r>
              <a:rPr lang="en-US" sz="2400" dirty="0">
                <a:latin typeface="Book Antiqua" pitchFamily="18" charset="0"/>
              </a:rPr>
              <a:t>.</a:t>
            </a:r>
          </a:p>
          <a:p>
            <a:r>
              <a:rPr lang="en-US" sz="2400" dirty="0" err="1">
                <a:latin typeface="Book Antiqua" pitchFamily="18" charset="0"/>
              </a:rPr>
              <a:t>Indikacije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za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transfuzije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kod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anemija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su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retke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>
                <a:latin typeface="Book Antiqua" pitchFamily="18" charset="0"/>
              </a:rPr>
              <a:t>(</a:t>
            </a:r>
            <a:r>
              <a:rPr lang="en-US" sz="2400" dirty="0" err="1">
                <a:latin typeface="Book Antiqua" pitchFamily="18" charset="0"/>
              </a:rPr>
              <a:t>ukoliko</a:t>
            </a:r>
            <a:r>
              <a:rPr lang="en-US" sz="2400" dirty="0">
                <a:latin typeface="Book Antiqua" pitchFamily="18" charset="0"/>
              </a:rPr>
              <a:t> je </a:t>
            </a:r>
            <a:r>
              <a:rPr lang="en-US" sz="2400" dirty="0" err="1">
                <a:latin typeface="Book Antiqua" pitchFamily="18" charset="0"/>
              </a:rPr>
              <a:t>Hb</a:t>
            </a:r>
            <a:r>
              <a:rPr lang="en-US" sz="2400" dirty="0">
                <a:latin typeface="Book Antiqua" pitchFamily="18" charset="0"/>
              </a:rPr>
              <a:t> &lt; 70 g/l) i </a:t>
            </a:r>
            <a:r>
              <a:rPr lang="en-US" sz="2400" dirty="0" smtClean="0">
                <a:latin typeface="Book Antiqua" pitchFamily="18" charset="0"/>
              </a:rPr>
              <a:t>u</a:t>
            </a:r>
            <a:r>
              <a:rPr lang="sr-Cyrl-R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nadležnosti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su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interniste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smtClean="0">
                <a:latin typeface="Book Antiqua" pitchFamily="18" charset="0"/>
              </a:rPr>
              <a:t>–</a:t>
            </a:r>
            <a:r>
              <a:rPr lang="en-US" sz="2400" dirty="0" err="1" smtClean="0">
                <a:latin typeface="Book Antiqua" pitchFamily="18" charset="0"/>
              </a:rPr>
              <a:t>hematologa</a:t>
            </a:r>
            <a:r>
              <a:rPr lang="en-US" sz="2400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6692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403648" y="1447800"/>
            <a:ext cx="7530040" cy="5293568"/>
          </a:xfrm>
        </p:spPr>
        <p:txBody>
          <a:bodyPr>
            <a:noAutofit/>
          </a:bodyPr>
          <a:lstStyle/>
          <a:p>
            <a:pPr marL="82296" lvl="0" indent="0" algn="ctr">
              <a:buClr>
                <a:srgbClr val="3891A7"/>
              </a:buClr>
              <a:buNone/>
            </a:pPr>
            <a:r>
              <a:rPr lang="sr-Latn-RS" sz="24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Terapija </a:t>
            </a:r>
            <a:r>
              <a:rPr lang="sr-Latn-RS" sz="24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sideropenijske</a:t>
            </a:r>
            <a:r>
              <a:rPr lang="sr-Latn-RS" sz="24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sr-Latn-RS" sz="2400" b="1" dirty="0" smtClean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anemije</a:t>
            </a:r>
            <a:endParaRPr lang="sr-Latn-RS" sz="2400" b="1" dirty="0" smtClean="0"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22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Praćenje</a:t>
            </a:r>
            <a:r>
              <a:rPr lang="en-US" sz="2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2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pacijenta</a:t>
            </a:r>
            <a:endParaRPr lang="en-US" sz="22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algn="just"/>
            <a:r>
              <a:rPr lang="en-US" sz="2200" dirty="0" err="1">
                <a:latin typeface="Book Antiqua" pitchFamily="18" charset="0"/>
              </a:rPr>
              <a:t>Krvnu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sliku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treba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kontrolisati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prvi</a:t>
            </a:r>
            <a:r>
              <a:rPr lang="en-US" sz="2200" dirty="0">
                <a:latin typeface="Book Antiqua" pitchFamily="18" charset="0"/>
              </a:rPr>
              <a:t> put </a:t>
            </a:r>
            <a:r>
              <a:rPr lang="en-US" sz="2200" dirty="0" err="1">
                <a:latin typeface="Book Antiqua" pitchFamily="18" charset="0"/>
              </a:rPr>
              <a:t>nakon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 smtClean="0">
                <a:latin typeface="Book Antiqua" pitchFamily="18" charset="0"/>
              </a:rPr>
              <a:t>dve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sr-Latn-RS" sz="2200" dirty="0" smtClean="0">
                <a:latin typeface="Book Antiqua" pitchFamily="18" charset="0"/>
              </a:rPr>
              <a:t>nedelje </a:t>
            </a:r>
            <a:r>
              <a:rPr lang="en-US" sz="2200" dirty="0" err="1" smtClean="0">
                <a:latin typeface="Book Antiqua" pitchFamily="18" charset="0"/>
              </a:rPr>
              <a:t>tretmana</a:t>
            </a:r>
            <a:r>
              <a:rPr lang="en-US" sz="2200" dirty="0">
                <a:latin typeface="Book Antiqua" pitchFamily="18" charset="0"/>
              </a:rPr>
              <a:t>. </a:t>
            </a:r>
            <a:r>
              <a:rPr lang="en-US" sz="2200" dirty="0" err="1" smtClean="0">
                <a:latin typeface="Book Antiqua" pitchFamily="18" charset="0"/>
              </a:rPr>
              <a:t>Ukoliko</a:t>
            </a:r>
            <a:r>
              <a:rPr lang="sr-Latn-RS" sz="2200" dirty="0" smtClean="0">
                <a:latin typeface="Book Antiqua" pitchFamily="18" charset="0"/>
              </a:rPr>
              <a:t> </a:t>
            </a:r>
            <a:r>
              <a:rPr lang="en-US" sz="2200" dirty="0" err="1" smtClean="0">
                <a:latin typeface="Book Antiqua" pitchFamily="18" charset="0"/>
              </a:rPr>
              <a:t>postoji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mogućnost</a:t>
            </a:r>
            <a:r>
              <a:rPr lang="en-US" sz="2200" dirty="0">
                <a:latin typeface="Book Antiqua" pitchFamily="18" charset="0"/>
              </a:rPr>
              <a:t> - </a:t>
            </a:r>
            <a:r>
              <a:rPr lang="en-US" sz="2200" dirty="0" err="1">
                <a:latin typeface="Book Antiqua" pitchFamily="18" charset="0"/>
              </a:rPr>
              <a:t>uraditi</a:t>
            </a:r>
            <a:r>
              <a:rPr lang="en-US" sz="2200" dirty="0">
                <a:latin typeface="Book Antiqua" pitchFamily="18" charset="0"/>
              </a:rPr>
              <a:t> i </a:t>
            </a:r>
            <a:r>
              <a:rPr lang="en-US" sz="2200" dirty="0" err="1">
                <a:latin typeface="Book Antiqua" pitchFamily="18" charset="0"/>
              </a:rPr>
              <a:t>feritin</a:t>
            </a:r>
            <a:r>
              <a:rPr lang="en-US" sz="2200" dirty="0">
                <a:latin typeface="Book Antiqua" pitchFamily="18" charset="0"/>
              </a:rPr>
              <a:t>.</a:t>
            </a:r>
          </a:p>
          <a:p>
            <a:pPr algn="just"/>
            <a:r>
              <a:rPr lang="en-US" sz="2200" dirty="0" err="1">
                <a:latin typeface="Book Antiqua" pitchFamily="18" charset="0"/>
              </a:rPr>
              <a:t>Adekvatan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odgovor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na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terapiju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smatra</a:t>
            </a:r>
            <a:r>
              <a:rPr lang="en-US" sz="2200" dirty="0">
                <a:latin typeface="Book Antiqua" pitchFamily="18" charset="0"/>
              </a:rPr>
              <a:t> se </a:t>
            </a:r>
            <a:r>
              <a:rPr lang="en-US" sz="2200" dirty="0" err="1">
                <a:latin typeface="Book Antiqua" pitchFamily="18" charset="0"/>
              </a:rPr>
              <a:t>kada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 smtClean="0">
                <a:latin typeface="Book Antiqua" pitchFamily="18" charset="0"/>
              </a:rPr>
              <a:t>vrednost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en-US" sz="2200" dirty="0" err="1" smtClean="0">
                <a:latin typeface="Book Antiqua" pitchFamily="18" charset="0"/>
              </a:rPr>
              <a:t>hematokrita</a:t>
            </a:r>
            <a:r>
              <a:rPr lang="sr-Latn-RS" sz="2200" dirty="0" smtClean="0">
                <a:latin typeface="Book Antiqua" pitchFamily="18" charset="0"/>
              </a:rPr>
              <a:t> </a:t>
            </a:r>
            <a:r>
              <a:rPr lang="en-US" sz="2200" dirty="0" err="1" smtClean="0">
                <a:latin typeface="Book Antiqua" pitchFamily="18" charset="0"/>
              </a:rPr>
              <a:t>dostigne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polovinu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normalne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 smtClean="0">
                <a:latin typeface="Book Antiqua" pitchFamily="18" charset="0"/>
              </a:rPr>
              <a:t>vrednosti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nakon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 smtClean="0">
                <a:latin typeface="Book Antiqua" pitchFamily="18" charset="0"/>
              </a:rPr>
              <a:t>dve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sr-Latn-RS" sz="2200" dirty="0" smtClean="0">
                <a:latin typeface="Book Antiqua" pitchFamily="18" charset="0"/>
              </a:rPr>
              <a:t>nedelje </a:t>
            </a:r>
            <a:r>
              <a:rPr lang="en-US" sz="2200" dirty="0" smtClean="0">
                <a:latin typeface="Book Antiqua" pitchFamily="18" charset="0"/>
              </a:rPr>
              <a:t>i </a:t>
            </a:r>
            <a:r>
              <a:rPr lang="en-US" sz="2200" dirty="0" err="1" smtClean="0">
                <a:latin typeface="Book Antiqua" pitchFamily="18" charset="0"/>
              </a:rPr>
              <a:t>normalnu</a:t>
            </a:r>
            <a:r>
              <a:rPr lang="sr-Latn-RS" sz="2200" dirty="0" smtClean="0">
                <a:latin typeface="Book Antiqua" pitchFamily="18" charset="0"/>
              </a:rPr>
              <a:t> </a:t>
            </a:r>
            <a:r>
              <a:rPr lang="en-US" sz="2200" dirty="0" err="1" smtClean="0">
                <a:latin typeface="Book Antiqua" pitchFamily="18" charset="0"/>
              </a:rPr>
              <a:t>vrednost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nakon</a:t>
            </a:r>
            <a:r>
              <a:rPr lang="en-US" sz="2200" dirty="0">
                <a:latin typeface="Book Antiqua" pitchFamily="18" charset="0"/>
              </a:rPr>
              <a:t> 2 </a:t>
            </a:r>
            <a:r>
              <a:rPr lang="en-US" sz="2200" dirty="0" err="1" smtClean="0">
                <a:latin typeface="Book Antiqua" pitchFamily="18" charset="0"/>
              </a:rPr>
              <a:t>meseca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en-US" sz="2200" dirty="0" err="1" smtClean="0">
                <a:latin typeface="Book Antiqua" pitchFamily="18" charset="0"/>
              </a:rPr>
              <a:t>lečenja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en-US" sz="2200" dirty="0">
                <a:latin typeface="Book Antiqua" pitchFamily="18" charset="0"/>
              </a:rPr>
              <a:t>(</a:t>
            </a:r>
            <a:r>
              <a:rPr lang="en-US" sz="2200" dirty="0" err="1">
                <a:latin typeface="Book Antiqua" pitchFamily="18" charset="0"/>
              </a:rPr>
              <a:t>tretman</a:t>
            </a:r>
            <a:r>
              <a:rPr lang="en-US" sz="2200" dirty="0">
                <a:latin typeface="Book Antiqua" pitchFamily="18" charset="0"/>
              </a:rPr>
              <a:t> se </a:t>
            </a:r>
            <a:r>
              <a:rPr lang="en-US" sz="2200" dirty="0" err="1">
                <a:latin typeface="Book Antiqua" pitchFamily="18" charset="0"/>
              </a:rPr>
              <a:t>smatra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efikasnim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 smtClean="0">
                <a:latin typeface="Book Antiqua" pitchFamily="18" charset="0"/>
              </a:rPr>
              <a:t>ukoliko</a:t>
            </a:r>
            <a:r>
              <a:rPr lang="sr-Latn-RS" sz="2200" dirty="0">
                <a:latin typeface="Book Antiqua" pitchFamily="18" charset="0"/>
              </a:rPr>
              <a:t> </a:t>
            </a:r>
            <a:r>
              <a:rPr lang="en-US" sz="2200" dirty="0" smtClean="0">
                <a:latin typeface="Book Antiqua" pitchFamily="18" charset="0"/>
              </a:rPr>
              <a:t>se </a:t>
            </a:r>
            <a:r>
              <a:rPr lang="en-US" sz="2200" dirty="0" err="1">
                <a:latin typeface="Book Antiqua" pitchFamily="18" charset="0"/>
              </a:rPr>
              <a:t>feritin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poveća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na</a:t>
            </a:r>
            <a:r>
              <a:rPr lang="en-US" sz="2200" dirty="0">
                <a:latin typeface="Book Antiqua" pitchFamily="18" charset="0"/>
              </a:rPr>
              <a:t> 50 </a:t>
            </a:r>
            <a:r>
              <a:rPr lang="el-GR" sz="2200" dirty="0">
                <a:latin typeface="Book Antiqua" pitchFamily="18" charset="0"/>
              </a:rPr>
              <a:t>μ</a:t>
            </a:r>
            <a:r>
              <a:rPr lang="en-US" sz="2200" dirty="0">
                <a:latin typeface="Book Antiqua" pitchFamily="18" charset="0"/>
              </a:rPr>
              <a:t>g/l).</a:t>
            </a:r>
          </a:p>
          <a:p>
            <a:pPr algn="just"/>
            <a:r>
              <a:rPr lang="en-US" sz="2200" dirty="0" err="1">
                <a:latin typeface="Book Antiqua" pitchFamily="18" charset="0"/>
              </a:rPr>
              <a:t>Nakon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korekcije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anemije</a:t>
            </a:r>
            <a:r>
              <a:rPr lang="en-US" sz="2200" dirty="0">
                <a:latin typeface="Book Antiqua" pitchFamily="18" charset="0"/>
              </a:rPr>
              <a:t>, </a:t>
            </a:r>
            <a:r>
              <a:rPr lang="en-US" sz="2200" dirty="0" err="1">
                <a:latin typeface="Book Antiqua" pitchFamily="18" charset="0"/>
              </a:rPr>
              <a:t>analizu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krvne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slike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treba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raditi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svaka</a:t>
            </a:r>
            <a:r>
              <a:rPr lang="en-US" sz="2200" dirty="0">
                <a:latin typeface="Book Antiqua" pitchFamily="18" charset="0"/>
              </a:rPr>
              <a:t> tri </a:t>
            </a:r>
            <a:r>
              <a:rPr lang="en-US" sz="2200" dirty="0" err="1" smtClean="0">
                <a:latin typeface="Book Antiqua" pitchFamily="18" charset="0"/>
              </a:rPr>
              <a:t>meseca</a:t>
            </a:r>
            <a:r>
              <a:rPr lang="sr-Latn-RS" sz="2200" dirty="0" smtClean="0">
                <a:latin typeface="Book Antiqua" pitchFamily="18" charset="0"/>
              </a:rPr>
              <a:t> </a:t>
            </a:r>
            <a:r>
              <a:rPr lang="en-US" sz="2200" dirty="0" err="1" smtClean="0">
                <a:latin typeface="Book Antiqua" pitchFamily="18" charset="0"/>
              </a:rPr>
              <a:t>tokom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prve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godine</a:t>
            </a:r>
            <a:r>
              <a:rPr lang="en-US" sz="2200" dirty="0">
                <a:latin typeface="Book Antiqua" pitchFamily="18" charset="0"/>
              </a:rPr>
              <a:t>, </a:t>
            </a:r>
            <a:r>
              <a:rPr lang="en-US" sz="2200" dirty="0" err="1">
                <a:latin typeface="Book Antiqua" pitchFamily="18" charset="0"/>
              </a:rPr>
              <a:t>potom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jedanput</a:t>
            </a: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err="1">
                <a:latin typeface="Book Antiqua" pitchFamily="18" charset="0"/>
              </a:rPr>
              <a:t>godišnje</a:t>
            </a:r>
            <a:r>
              <a:rPr lang="en-US" sz="2200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98236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 algn="ctr">
              <a:buNone/>
            </a:pPr>
            <a:r>
              <a:rPr lang="en-US" sz="24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Anemije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uzrokovane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nedostatkom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4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vitamina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B12</a:t>
            </a:r>
          </a:p>
          <a:p>
            <a:pPr marL="82296" indent="0">
              <a:buNone/>
            </a:pPr>
            <a:endParaRPr lang="sr-Latn-RS" sz="2000" dirty="0" smtClean="0">
              <a:latin typeface="Book Antiqua" pitchFamily="18" charset="0"/>
            </a:endParaRPr>
          </a:p>
          <a:p>
            <a:pPr marL="82296" indent="0">
              <a:buNone/>
            </a:pPr>
            <a:r>
              <a:rPr lang="sr-Latn-RS" sz="2000" dirty="0" smtClean="0">
                <a:latin typeface="Book Antiqua" pitchFamily="18" charset="0"/>
              </a:rPr>
              <a:t>L</a:t>
            </a:r>
            <a:r>
              <a:rPr lang="en-US" sz="2000" dirty="0" err="1" smtClean="0">
                <a:latin typeface="Book Antiqua" pitchFamily="18" charset="0"/>
              </a:rPr>
              <a:t>ečenje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anemija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uzrokovanih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nedostatkom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vitamina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smtClean="0">
                <a:latin typeface="Book Antiqua" pitchFamily="18" charset="0"/>
              </a:rPr>
              <a:t>B12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podrazumeva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parenteralno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davanje</a:t>
            </a:r>
            <a:r>
              <a:rPr lang="en-US" sz="2000" dirty="0">
                <a:latin typeface="Book Antiqua" pitchFamily="18" charset="0"/>
              </a:rPr>
              <a:t> B12 (</a:t>
            </a:r>
            <a:r>
              <a:rPr lang="en-US" sz="2000" dirty="0" err="1">
                <a:latin typeface="Book Antiqua" pitchFamily="18" charset="0"/>
              </a:rPr>
              <a:t>hidroksikobalamin</a:t>
            </a:r>
            <a:r>
              <a:rPr lang="en-US" sz="2000" dirty="0" smtClean="0">
                <a:latin typeface="Book Antiqua" pitchFamily="18" charset="0"/>
              </a:rPr>
              <a:t>).</a:t>
            </a:r>
            <a:endParaRPr lang="sr-Latn-RS" sz="2000" dirty="0" smtClean="0">
              <a:latin typeface="Book Antiqua" pitchFamily="18" charset="0"/>
            </a:endParaRPr>
          </a:p>
          <a:p>
            <a:pPr marL="82296" indent="0">
              <a:buNone/>
            </a:pPr>
            <a:endParaRPr lang="sr-Latn-RS" sz="2000" dirty="0" smtClean="0">
              <a:latin typeface="Book Antiqua" pitchFamily="18" charset="0"/>
            </a:endParaRPr>
          </a:p>
          <a:p>
            <a:pPr marL="82296" indent="0">
              <a:buNone/>
            </a:pPr>
            <a:r>
              <a:rPr lang="sr-Latn-R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Doziranje </a:t>
            </a:r>
            <a:r>
              <a:rPr lang="sr-Latn-R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vitamina B12</a:t>
            </a:r>
          </a:p>
          <a:p>
            <a:pPr marL="82296" indent="0" algn="just">
              <a:buNone/>
            </a:pPr>
            <a:r>
              <a:rPr lang="sr-Latn-RS" sz="2000" dirty="0" smtClean="0">
                <a:latin typeface="Book Antiqua" pitchFamily="18" charset="0"/>
              </a:rPr>
              <a:t>Ukoliko </a:t>
            </a:r>
            <a:r>
              <a:rPr lang="sr-Latn-RS" sz="2000" i="1" dirty="0">
                <a:latin typeface="Book Antiqua" pitchFamily="18" charset="0"/>
              </a:rPr>
              <a:t>nema neuroloških simptoma</a:t>
            </a:r>
            <a:r>
              <a:rPr lang="sr-Latn-RS" sz="2000" dirty="0">
                <a:latin typeface="Book Antiqua" pitchFamily="18" charset="0"/>
              </a:rPr>
              <a:t>, vitamin B12 se daje u dozi od 500-1000 </a:t>
            </a:r>
            <a:r>
              <a:rPr lang="sr-Latn-RS" sz="2000" dirty="0" err="1">
                <a:latin typeface="Book Antiqua" pitchFamily="18" charset="0"/>
              </a:rPr>
              <a:t>mikrograma</a:t>
            </a:r>
            <a:r>
              <a:rPr lang="sr-Latn-RS" sz="2000" dirty="0">
                <a:latin typeface="Book Antiqua" pitchFamily="18" charset="0"/>
              </a:rPr>
              <a:t> svaki drugi dan tokom dve nedelje, zatim 500 </a:t>
            </a:r>
            <a:r>
              <a:rPr lang="sr-Latn-RS" sz="2000" dirty="0" err="1">
                <a:latin typeface="Book Antiqua" pitchFamily="18" charset="0"/>
              </a:rPr>
              <a:t>mikrograma</a:t>
            </a:r>
            <a:r>
              <a:rPr lang="sr-Latn-RS" sz="2000" dirty="0">
                <a:latin typeface="Book Antiqua" pitchFamily="18" charset="0"/>
              </a:rPr>
              <a:t> nedeljno do normalizacije krvne slike, a zatim 1 mg svaka 2-3 meseca.</a:t>
            </a:r>
          </a:p>
          <a:p>
            <a:pPr marL="82296" indent="0" algn="just">
              <a:buNone/>
            </a:pPr>
            <a:r>
              <a:rPr lang="sr-Latn-RS" sz="2000" dirty="0">
                <a:latin typeface="Book Antiqua" pitchFamily="18" charset="0"/>
              </a:rPr>
              <a:t>Ukoliko su se </a:t>
            </a:r>
            <a:r>
              <a:rPr lang="sr-Latn-RS" sz="2000" i="1" dirty="0">
                <a:latin typeface="Book Antiqua" pitchFamily="18" charset="0"/>
              </a:rPr>
              <a:t>razvili neurološki simptomi</a:t>
            </a:r>
            <a:r>
              <a:rPr lang="sr-Latn-RS" sz="2000" dirty="0">
                <a:latin typeface="Book Antiqua" pitchFamily="18" charset="0"/>
              </a:rPr>
              <a:t>, vitamin B12 se daje u dozi od 1 mg svaki drugi dan dok se ne postigne poboljšanje, a zatim 1 mg svaka 2 meseca.</a:t>
            </a:r>
          </a:p>
          <a:p>
            <a:pPr marL="82296" indent="0" algn="just">
              <a:buNone/>
            </a:pPr>
            <a:r>
              <a:rPr lang="sr-Latn-RS" sz="2000" i="1" dirty="0">
                <a:latin typeface="Book Antiqua" pitchFamily="18" charset="0"/>
              </a:rPr>
              <a:t>Profilaksa</a:t>
            </a:r>
            <a:r>
              <a:rPr lang="sr-Latn-RS" sz="2000" dirty="0">
                <a:latin typeface="Book Antiqua" pitchFamily="18" charset="0"/>
              </a:rPr>
              <a:t> anemije izazvane nedostatkom B12: 1 mg </a:t>
            </a:r>
            <a:r>
              <a:rPr lang="sr-Latn-RS" sz="2000" dirty="0" err="1">
                <a:latin typeface="Book Antiqua" pitchFamily="18" charset="0"/>
              </a:rPr>
              <a:t>hidroksokobalamina</a:t>
            </a:r>
            <a:r>
              <a:rPr lang="sr-Latn-RS" sz="2000" dirty="0">
                <a:latin typeface="Book Antiqua" pitchFamily="18" charset="0"/>
              </a:rPr>
              <a:t> svakih 2-3 meseca.</a:t>
            </a:r>
          </a:p>
          <a:p>
            <a:pPr marL="82296" indent="0">
              <a:buNone/>
            </a:pPr>
            <a:endParaRPr lang="sr-Latn-RS" sz="2000" dirty="0">
              <a:latin typeface="Book Antiqua" pitchFamily="18" charset="0"/>
            </a:endParaRPr>
          </a:p>
          <a:p>
            <a:pPr marL="82296" indent="0">
              <a:buNone/>
            </a:pPr>
            <a:endParaRPr lang="en-US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7209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115616" y="404664"/>
            <a:ext cx="7498080" cy="4800600"/>
          </a:xfrm>
        </p:spPr>
        <p:txBody>
          <a:bodyPr>
            <a:noAutofit/>
          </a:bodyPr>
          <a:lstStyle/>
          <a:p>
            <a:pPr marL="82296" lvl="0" indent="0" algn="ctr">
              <a:buClr>
                <a:srgbClr val="3891A7"/>
              </a:buClr>
              <a:buNone/>
            </a:pP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Anemije</a:t>
            </a:r>
            <a:r>
              <a:rPr lang="en-US" sz="2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uzrokovane</a:t>
            </a:r>
            <a:r>
              <a:rPr lang="en-US" sz="2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nedostatkom</a:t>
            </a:r>
            <a:r>
              <a:rPr lang="en-US" sz="2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vitamina</a:t>
            </a:r>
            <a:r>
              <a:rPr lang="en-US" sz="2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B12</a:t>
            </a:r>
          </a:p>
          <a:p>
            <a:r>
              <a:rPr lang="sr-Latn-RS" sz="2000" dirty="0" err="1">
                <a:latin typeface="Book Antiqua" pitchFamily="18" charset="0"/>
              </a:rPr>
              <a:t>Peroralni</a:t>
            </a:r>
            <a:r>
              <a:rPr lang="sr-Latn-RS" sz="2000" dirty="0">
                <a:latin typeface="Book Antiqua" pitchFamily="18" charset="0"/>
              </a:rPr>
              <a:t> </a:t>
            </a:r>
            <a:r>
              <a:rPr lang="sr-Latn-RS" sz="2000" dirty="0" err="1" smtClean="0">
                <a:latin typeface="Book Antiqua" pitchFamily="18" charset="0"/>
              </a:rPr>
              <a:t>kobalamin</a:t>
            </a:r>
            <a:r>
              <a:rPr lang="sr-Latn-RS" sz="2000" dirty="0">
                <a:latin typeface="Book Antiqua" pitchFamily="18" charset="0"/>
              </a:rPr>
              <a:t> </a:t>
            </a:r>
            <a:r>
              <a:rPr lang="sr-Latn-RS" sz="2000" dirty="0" smtClean="0">
                <a:latin typeface="Book Antiqua" pitchFamily="18" charset="0"/>
              </a:rPr>
              <a:t>daje </a:t>
            </a:r>
            <a:r>
              <a:rPr lang="sr-Latn-RS" sz="2000" dirty="0">
                <a:latin typeface="Book Antiqua" pitchFamily="18" charset="0"/>
              </a:rPr>
              <a:t>podjednake rezultate u </a:t>
            </a:r>
            <a:r>
              <a:rPr lang="sr-Latn-RS" sz="2000" dirty="0" smtClean="0">
                <a:latin typeface="Book Antiqua" pitchFamily="18" charset="0"/>
              </a:rPr>
              <a:t>tretmanu nedostatka </a:t>
            </a:r>
            <a:r>
              <a:rPr lang="sr-Latn-RS" sz="2000" dirty="0">
                <a:latin typeface="Book Antiqua" pitchFamily="18" charset="0"/>
              </a:rPr>
              <a:t>B12 kao i </a:t>
            </a:r>
            <a:r>
              <a:rPr lang="sr-Latn-RS" sz="2000" dirty="0" err="1">
                <a:latin typeface="Book Antiqua" pitchFamily="18" charset="0"/>
              </a:rPr>
              <a:t>parenteralni</a:t>
            </a:r>
            <a:r>
              <a:rPr lang="sr-Latn-RS" sz="2000" dirty="0">
                <a:latin typeface="Book Antiqua" pitchFamily="18" charset="0"/>
              </a:rPr>
              <a:t> oblik</a:t>
            </a:r>
            <a:r>
              <a:rPr lang="sr-Latn-RS" sz="2000" dirty="0" smtClean="0">
                <a:latin typeface="Book Antiqua" pitchFamily="18" charset="0"/>
              </a:rPr>
              <a:t>.</a:t>
            </a:r>
            <a:endParaRPr lang="sr-Latn-RS" sz="2000" dirty="0">
              <a:latin typeface="Book Antiqua" pitchFamily="18" charset="0"/>
            </a:endParaRPr>
          </a:p>
          <a:p>
            <a:r>
              <a:rPr lang="sr-Latn-RS" sz="2000" dirty="0" err="1">
                <a:latin typeface="Book Antiqua" pitchFamily="18" charset="0"/>
              </a:rPr>
              <a:t>Perniciozna</a:t>
            </a:r>
            <a:r>
              <a:rPr lang="sr-Latn-RS" sz="2000" dirty="0">
                <a:latin typeface="Book Antiqua" pitchFamily="18" charset="0"/>
              </a:rPr>
              <a:t> anemija je najteži oblik ove grupe anemija i </a:t>
            </a:r>
            <a:r>
              <a:rPr lang="sr-Latn-RS" sz="2000" dirty="0" smtClean="0">
                <a:latin typeface="Book Antiqua" pitchFamily="18" charset="0"/>
              </a:rPr>
              <a:t>zahteva</a:t>
            </a:r>
            <a:endParaRPr lang="sr-Latn-RS" sz="2000" dirty="0">
              <a:latin typeface="Book Antiqua" pitchFamily="18" charset="0"/>
            </a:endParaRPr>
          </a:p>
          <a:p>
            <a:r>
              <a:rPr lang="sr-Latn-RS" sz="2000" dirty="0">
                <a:latin typeface="Book Antiqua" pitchFamily="18" charset="0"/>
              </a:rPr>
              <a:t>doživotno </a:t>
            </a:r>
            <a:r>
              <a:rPr lang="sr-Latn-RS" sz="2000" dirty="0" smtClean="0">
                <a:latin typeface="Book Antiqua" pitchFamily="18" charset="0"/>
              </a:rPr>
              <a:t>lečenje</a:t>
            </a:r>
            <a:r>
              <a:rPr lang="sr-Latn-RS" sz="2000" dirty="0">
                <a:latin typeface="Book Antiqua" pitchFamily="18" charset="0"/>
              </a:rPr>
              <a:t>.</a:t>
            </a:r>
            <a:endParaRPr lang="sr-Latn-RS" sz="2000" dirty="0" smtClean="0"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2000" b="1" dirty="0" err="1" smtClean="0">
                <a:latin typeface="Book Antiqua" pitchFamily="18" charset="0"/>
              </a:rPr>
              <a:t>Praćenje</a:t>
            </a:r>
            <a:r>
              <a:rPr lang="en-US" sz="2000" b="1" dirty="0" smtClean="0">
                <a:latin typeface="Book Antiqua" pitchFamily="18" charset="0"/>
              </a:rPr>
              <a:t> </a:t>
            </a:r>
            <a:r>
              <a:rPr lang="en-US" sz="2000" b="1" dirty="0" err="1">
                <a:latin typeface="Book Antiqua" pitchFamily="18" charset="0"/>
              </a:rPr>
              <a:t>pacijenta</a:t>
            </a:r>
            <a:endParaRPr lang="en-US" sz="2000" b="1" dirty="0">
              <a:latin typeface="Book Antiqua" pitchFamily="18" charset="0"/>
            </a:endParaRPr>
          </a:p>
          <a:p>
            <a:pPr algn="just"/>
            <a:r>
              <a:rPr lang="en-US" sz="2000" dirty="0" err="1">
                <a:latin typeface="Book Antiqua" pitchFamily="18" charset="0"/>
              </a:rPr>
              <a:t>Hematološka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slika</a:t>
            </a:r>
            <a:r>
              <a:rPr lang="en-US" sz="2000" dirty="0">
                <a:latin typeface="Book Antiqua" pitchFamily="18" charset="0"/>
              </a:rPr>
              <a:t> se </a:t>
            </a:r>
            <a:r>
              <a:rPr lang="en-US" sz="2000" dirty="0" err="1">
                <a:latin typeface="Book Antiqua" pitchFamily="18" charset="0"/>
              </a:rPr>
              <a:t>normalizuje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za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dva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meseca</a:t>
            </a:r>
            <a:r>
              <a:rPr lang="en-US" sz="2000" dirty="0">
                <a:latin typeface="Book Antiqua" pitchFamily="18" charset="0"/>
              </a:rPr>
              <a:t>. </a:t>
            </a:r>
            <a:r>
              <a:rPr lang="en-US" sz="2000" dirty="0" err="1">
                <a:latin typeface="Book Antiqua" pitchFamily="18" charset="0"/>
              </a:rPr>
              <a:t>Prvu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kontrolu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kompletne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krvne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slike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treba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uraditi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nakon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četrnaest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dana</a:t>
            </a:r>
            <a:r>
              <a:rPr lang="en-US" sz="2000" dirty="0">
                <a:latin typeface="Book Antiqua" pitchFamily="18" charset="0"/>
              </a:rPr>
              <a:t>.</a:t>
            </a:r>
          </a:p>
          <a:p>
            <a:pPr algn="just"/>
            <a:r>
              <a:rPr lang="en-US" sz="2000" dirty="0" err="1">
                <a:latin typeface="Book Antiqua" pitchFamily="18" charset="0"/>
              </a:rPr>
              <a:t>Retikulociti</a:t>
            </a:r>
            <a:r>
              <a:rPr lang="en-US" sz="2000" dirty="0">
                <a:latin typeface="Book Antiqua" pitchFamily="18" charset="0"/>
              </a:rPr>
              <a:t> se </a:t>
            </a:r>
            <a:r>
              <a:rPr lang="en-US" sz="2000" dirty="0" err="1">
                <a:latin typeface="Book Antiqua" pitchFamily="18" charset="0"/>
              </a:rPr>
              <a:t>trebaju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pratiti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svaka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dva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dana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tokom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prve</a:t>
            </a:r>
            <a:r>
              <a:rPr lang="sr-Latn-RS" sz="2000" dirty="0" smtClean="0">
                <a:latin typeface="Book Antiqua" pitchFamily="18" charset="0"/>
              </a:rPr>
              <a:t> nedelje</a:t>
            </a:r>
            <a:r>
              <a:rPr lang="en-US" sz="2000" dirty="0" smtClean="0">
                <a:latin typeface="Book Antiqua" pitchFamily="18" charset="0"/>
              </a:rPr>
              <a:t>. </a:t>
            </a:r>
            <a:r>
              <a:rPr lang="en-US" sz="2000" dirty="0" err="1" smtClean="0">
                <a:latin typeface="Book Antiqua" pitchFamily="18" charset="0"/>
              </a:rPr>
              <a:t>Nakon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smtClean="0">
                <a:latin typeface="Book Antiqua" pitchFamily="18" charset="0"/>
              </a:rPr>
              <a:t>5 </a:t>
            </a:r>
            <a:r>
              <a:rPr lang="en-US" sz="2000" dirty="0">
                <a:latin typeface="Book Antiqua" pitchFamily="18" charset="0"/>
              </a:rPr>
              <a:t>do 7 </a:t>
            </a:r>
            <a:r>
              <a:rPr lang="en-US" sz="2000" dirty="0" err="1">
                <a:latin typeface="Book Antiqua" pitchFamily="18" charset="0"/>
              </a:rPr>
              <a:t>dana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javlja</a:t>
            </a:r>
            <a:r>
              <a:rPr lang="en-US" sz="2000" dirty="0">
                <a:latin typeface="Book Antiqua" pitchFamily="18" charset="0"/>
              </a:rPr>
              <a:t> se </a:t>
            </a:r>
            <a:r>
              <a:rPr lang="en-US" sz="2000" dirty="0" err="1">
                <a:latin typeface="Book Antiqua" pitchFamily="18" charset="0"/>
              </a:rPr>
              <a:t>brza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retikulocitna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kriza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kada</a:t>
            </a:r>
            <a:r>
              <a:rPr lang="en-US" sz="2000" dirty="0">
                <a:latin typeface="Book Antiqua" pitchFamily="18" charset="0"/>
              </a:rPr>
              <a:t> se </a:t>
            </a:r>
            <a:r>
              <a:rPr lang="en-US" sz="2000" dirty="0" err="1">
                <a:latin typeface="Book Antiqua" pitchFamily="18" charset="0"/>
              </a:rPr>
              <a:t>iscrpe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rezerve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folne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kiseline</a:t>
            </a:r>
            <a:r>
              <a:rPr lang="en-US" sz="2000" dirty="0">
                <a:latin typeface="Book Antiqua" pitchFamily="18" charset="0"/>
              </a:rPr>
              <a:t>, pa se </a:t>
            </a:r>
            <a:r>
              <a:rPr lang="en-US" sz="2000" dirty="0" err="1">
                <a:latin typeface="Book Antiqua" pitchFamily="18" charset="0"/>
              </a:rPr>
              <a:t>folna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kiselina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uvodi</a:t>
            </a:r>
            <a:r>
              <a:rPr lang="en-US" sz="2000" dirty="0">
                <a:latin typeface="Book Antiqua" pitchFamily="18" charset="0"/>
              </a:rPr>
              <a:t> u </a:t>
            </a:r>
            <a:r>
              <a:rPr lang="en-US" sz="2000" dirty="0" err="1">
                <a:latin typeface="Book Antiqua" pitchFamily="18" charset="0"/>
              </a:rPr>
              <a:t>tretman</a:t>
            </a:r>
            <a:r>
              <a:rPr lang="en-US" sz="2000" dirty="0">
                <a:latin typeface="Book Antiqua" pitchFamily="18" charset="0"/>
              </a:rPr>
              <a:t>. Tada </a:t>
            </a:r>
            <a:r>
              <a:rPr lang="en-US" sz="2000" dirty="0" err="1">
                <a:latin typeface="Book Antiqua" pitchFamily="18" charset="0"/>
              </a:rPr>
              <a:t>treba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odrediti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nivo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serumskog</a:t>
            </a:r>
            <a:r>
              <a:rPr lang="sr-Latn-RS" sz="2000" dirty="0" smtClean="0">
                <a:latin typeface="Book Antiqua" pitchFamily="18" charset="0"/>
              </a:rPr>
              <a:t> gvožđa</a:t>
            </a:r>
            <a:r>
              <a:rPr lang="en-US" sz="2000" dirty="0" smtClean="0">
                <a:latin typeface="Book Antiqua" pitchFamily="18" charset="0"/>
              </a:rPr>
              <a:t>, </a:t>
            </a:r>
            <a:r>
              <a:rPr lang="en-US" sz="2000" dirty="0">
                <a:latin typeface="Book Antiqua" pitchFamily="18" charset="0"/>
              </a:rPr>
              <a:t>a </a:t>
            </a:r>
            <a:r>
              <a:rPr lang="en-US" sz="2000" dirty="0" err="1">
                <a:latin typeface="Book Antiqua" pitchFamily="18" charset="0"/>
              </a:rPr>
              <a:t>ako</a:t>
            </a:r>
            <a:r>
              <a:rPr lang="en-US" sz="2000" dirty="0">
                <a:latin typeface="Book Antiqua" pitchFamily="18" charset="0"/>
              </a:rPr>
              <a:t> je </a:t>
            </a:r>
            <a:r>
              <a:rPr lang="en-US" sz="2000" dirty="0" err="1">
                <a:latin typeface="Book Antiqua" pitchFamily="18" charset="0"/>
              </a:rPr>
              <a:t>nizak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uključiti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peroralni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preparat</a:t>
            </a:r>
            <a:r>
              <a:rPr lang="sr-Latn-RS" sz="2000" dirty="0">
                <a:latin typeface="Book Antiqua" pitchFamily="18" charset="0"/>
              </a:rPr>
              <a:t> </a:t>
            </a:r>
            <a:endParaRPr lang="en-US" sz="2000" dirty="0">
              <a:latin typeface="Book Antiqua" pitchFamily="18" charset="0"/>
            </a:endParaRPr>
          </a:p>
          <a:p>
            <a:pPr algn="just"/>
            <a:r>
              <a:rPr lang="en-US" sz="2000" dirty="0" err="1">
                <a:latin typeface="Book Antiqua" pitchFamily="18" charset="0"/>
              </a:rPr>
              <a:t>Neurološki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simptomi</a:t>
            </a:r>
            <a:r>
              <a:rPr lang="en-US" sz="2000" dirty="0">
                <a:latin typeface="Book Antiqua" pitchFamily="18" charset="0"/>
              </a:rPr>
              <a:t> i </a:t>
            </a:r>
            <a:r>
              <a:rPr lang="en-US" sz="2000" dirty="0" err="1">
                <a:latin typeface="Book Antiqua" pitchFamily="18" charset="0"/>
              </a:rPr>
              <a:t>znaci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reverzibilni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ako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traju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kraće</a:t>
            </a:r>
            <a:r>
              <a:rPr lang="en-US" sz="2000" dirty="0">
                <a:latin typeface="Book Antiqua" pitchFamily="18" charset="0"/>
              </a:rPr>
              <a:t> od </a:t>
            </a:r>
            <a:r>
              <a:rPr lang="en-US" sz="2000" dirty="0" err="1">
                <a:latin typeface="Book Antiqua" pitchFamily="18" charset="0"/>
              </a:rPr>
              <a:t>šest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meseci</a:t>
            </a:r>
            <a:r>
              <a:rPr lang="en-US" sz="2000" dirty="0" smtClean="0">
                <a:latin typeface="Book Antiqua" pitchFamily="18" charset="0"/>
              </a:rPr>
              <a:t>,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smtClean="0">
                <a:latin typeface="Book Antiqua" pitchFamily="18" charset="0"/>
              </a:rPr>
              <a:t>a </a:t>
            </a:r>
            <a:r>
              <a:rPr lang="en-US" sz="2000" dirty="0" err="1">
                <a:latin typeface="Book Antiqua" pitchFamily="18" charset="0"/>
              </a:rPr>
              <a:t>povlače</a:t>
            </a:r>
            <a:r>
              <a:rPr lang="en-US" sz="2000" dirty="0">
                <a:latin typeface="Book Antiqua" pitchFamily="18" charset="0"/>
              </a:rPr>
              <a:t> se </a:t>
            </a:r>
            <a:r>
              <a:rPr lang="en-US" sz="2000" dirty="0" err="1">
                <a:latin typeface="Book Antiqua" pitchFamily="18" charset="0"/>
              </a:rPr>
              <a:t>nakon</a:t>
            </a:r>
            <a:r>
              <a:rPr lang="en-US" sz="2000" dirty="0">
                <a:latin typeface="Book Antiqua" pitchFamily="18" charset="0"/>
              </a:rPr>
              <a:t> 6 </a:t>
            </a:r>
            <a:r>
              <a:rPr lang="en-US" sz="2000" dirty="0" err="1" smtClean="0">
                <a:latin typeface="Book Antiqua" pitchFamily="18" charset="0"/>
              </a:rPr>
              <a:t>meseci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lečenja</a:t>
            </a:r>
            <a:r>
              <a:rPr lang="en-US" sz="2000" dirty="0">
                <a:latin typeface="Book Antiqua" pitchFamily="18" charset="0"/>
              </a:rPr>
              <a:t>. </a:t>
            </a:r>
            <a:endParaRPr lang="sr-Latn-RS" sz="2000" dirty="0" smtClean="0">
              <a:latin typeface="Book Antiqua" pitchFamily="18" charset="0"/>
            </a:endParaRPr>
          </a:p>
          <a:p>
            <a:pPr algn="just"/>
            <a:r>
              <a:rPr lang="en-US" sz="2000" dirty="0" err="1" smtClean="0">
                <a:latin typeface="Book Antiqua" pitchFamily="18" charset="0"/>
              </a:rPr>
              <a:t>Ukoliko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>
                <a:latin typeface="Book Antiqua" pitchFamily="18" charset="0"/>
              </a:rPr>
              <a:t>se </a:t>
            </a:r>
            <a:r>
              <a:rPr lang="en-US" sz="2000" dirty="0" err="1">
                <a:latin typeface="Book Antiqua" pitchFamily="18" charset="0"/>
              </a:rPr>
              <a:t>tretman</a:t>
            </a:r>
            <a:r>
              <a:rPr lang="en-US" sz="2000" dirty="0">
                <a:latin typeface="Book Antiqua" pitchFamily="18" charset="0"/>
              </a:rPr>
              <a:t> ne </a:t>
            </a:r>
            <a:r>
              <a:rPr lang="en-US" sz="2000" dirty="0" err="1">
                <a:latin typeface="Book Antiqua" pitchFamily="18" charset="0"/>
              </a:rPr>
              <a:t>počne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na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vreme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oštećenja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nerava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postaju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trajna</a:t>
            </a:r>
            <a:r>
              <a:rPr lang="en-US" sz="2000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99342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435608" y="1447800"/>
            <a:ext cx="7384864" cy="522156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dirty="0" err="1">
                <a:latin typeface="Book Antiqua" pitchFamily="18" charset="0"/>
              </a:rPr>
              <a:t>Anemija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definiše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kao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apsolutno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smanjenje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broja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eritrocita</a:t>
            </a:r>
            <a:r>
              <a:rPr lang="sr-Latn-RS" dirty="0" smtClean="0">
                <a:latin typeface="Book Antiqua" pitchFamily="18" charset="0"/>
              </a:rPr>
              <a:t> koja </a:t>
            </a:r>
            <a:r>
              <a:rPr lang="en-US" dirty="0" err="1" smtClean="0">
                <a:latin typeface="Book Antiqua" pitchFamily="18" charset="0"/>
              </a:rPr>
              <a:t>nastaje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usled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hemoragije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hemolize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ili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smanjenja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proizvodnje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crvenih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krvnih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zrnaca</a:t>
            </a:r>
            <a:endParaRPr lang="sr-Latn-RS" dirty="0" smtClean="0">
              <a:latin typeface="Book Antiqua" pitchFamily="18" charset="0"/>
            </a:endParaRPr>
          </a:p>
          <a:p>
            <a:pPr algn="just"/>
            <a:r>
              <a:rPr lang="en-US" dirty="0" smtClean="0">
                <a:latin typeface="Book Antiqua" pitchFamily="18" charset="0"/>
              </a:rPr>
              <a:t>U </a:t>
            </a:r>
            <a:r>
              <a:rPr lang="en-US" dirty="0" err="1">
                <a:latin typeface="Book Antiqua" pitchFamily="18" charset="0"/>
              </a:rPr>
              <a:t>praksi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anemijom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smatra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smanjenje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koncentracije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hemoglobina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u </a:t>
            </a:r>
            <a:r>
              <a:rPr lang="en-US" dirty="0" err="1">
                <a:latin typeface="Book Antiqua" pitchFamily="18" charset="0"/>
              </a:rPr>
              <a:t>krvi</a:t>
            </a:r>
            <a:r>
              <a:rPr lang="en-US" dirty="0">
                <a:latin typeface="Book Antiqua" pitchFamily="18" charset="0"/>
              </a:rPr>
              <a:t> </a:t>
            </a:r>
            <a:endParaRPr lang="sr-Latn-RS" dirty="0" smtClean="0">
              <a:latin typeface="Book Antiqua" pitchFamily="18" charset="0"/>
            </a:endParaRPr>
          </a:p>
          <a:p>
            <a:pPr algn="just"/>
            <a:r>
              <a:rPr lang="en-US" dirty="0" smtClean="0">
                <a:latin typeface="Book Antiqua" pitchFamily="18" charset="0"/>
              </a:rPr>
              <a:t>Po </a:t>
            </a:r>
            <a:r>
              <a:rPr lang="en-US" dirty="0" err="1">
                <a:latin typeface="Book Antiqua" pitchFamily="18" charset="0"/>
              </a:rPr>
              <a:t>kriterijumima</a:t>
            </a:r>
            <a:r>
              <a:rPr lang="en-US" dirty="0">
                <a:latin typeface="Book Antiqua" pitchFamily="18" charset="0"/>
              </a:rPr>
              <a:t> SZO </a:t>
            </a:r>
            <a:r>
              <a:rPr lang="en-US" dirty="0" err="1">
                <a:latin typeface="Book Antiqua" pitchFamily="18" charset="0"/>
              </a:rPr>
              <a:t>anemija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definiše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kao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koncentracija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hemoglobina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(</a:t>
            </a:r>
            <a:r>
              <a:rPr lang="en-US" dirty="0" err="1" smtClean="0">
                <a:latin typeface="Book Antiqua" pitchFamily="18" charset="0"/>
              </a:rPr>
              <a:t>Hb</a:t>
            </a:r>
            <a:r>
              <a:rPr lang="en-US" dirty="0">
                <a:latin typeface="Book Antiqua" pitchFamily="18" charset="0"/>
              </a:rPr>
              <a:t>) u </a:t>
            </a:r>
            <a:r>
              <a:rPr lang="en-US" dirty="0" err="1">
                <a:latin typeface="Book Antiqua" pitchFamily="18" charset="0"/>
              </a:rPr>
              <a:t>krvi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niža</a:t>
            </a:r>
            <a:r>
              <a:rPr lang="en-US" dirty="0">
                <a:latin typeface="Book Antiqua" pitchFamily="18" charset="0"/>
              </a:rPr>
              <a:t> od 130 g/l </a:t>
            </a:r>
            <a:r>
              <a:rPr lang="en-US" dirty="0" err="1">
                <a:latin typeface="Book Antiqua" pitchFamily="18" charset="0"/>
              </a:rPr>
              <a:t>ili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hematokrit</a:t>
            </a:r>
            <a:r>
              <a:rPr lang="en-US" dirty="0">
                <a:latin typeface="Book Antiqua" pitchFamily="18" charset="0"/>
              </a:rPr>
              <a:t> (</a:t>
            </a:r>
            <a:r>
              <a:rPr lang="en-US" dirty="0" err="1">
                <a:latin typeface="Book Antiqua" pitchFamily="18" charset="0"/>
              </a:rPr>
              <a:t>Hct</a:t>
            </a:r>
            <a:r>
              <a:rPr lang="en-US" dirty="0">
                <a:latin typeface="Book Antiqua" pitchFamily="18" charset="0"/>
              </a:rPr>
              <a:t>) </a:t>
            </a:r>
            <a:r>
              <a:rPr lang="en-US" dirty="0" err="1">
                <a:latin typeface="Book Antiqua" pitchFamily="18" charset="0"/>
              </a:rPr>
              <a:t>niži</a:t>
            </a:r>
            <a:r>
              <a:rPr lang="en-US" dirty="0">
                <a:latin typeface="Book Antiqua" pitchFamily="18" charset="0"/>
              </a:rPr>
              <a:t> od 39% </a:t>
            </a:r>
            <a:r>
              <a:rPr lang="en-US" dirty="0" err="1">
                <a:latin typeface="Book Antiqua" pitchFamily="18" charset="0"/>
              </a:rPr>
              <a:t>kod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odraslih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muškaraca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odnosno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Hb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niži</a:t>
            </a:r>
            <a:r>
              <a:rPr lang="en-US" dirty="0">
                <a:latin typeface="Book Antiqua" pitchFamily="18" charset="0"/>
              </a:rPr>
              <a:t> od 120 g/l </a:t>
            </a:r>
            <a:r>
              <a:rPr lang="en-US" dirty="0" err="1">
                <a:latin typeface="Book Antiqua" pitchFamily="18" charset="0"/>
              </a:rPr>
              <a:t>ili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Hct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niži</a:t>
            </a:r>
            <a:r>
              <a:rPr lang="en-US" dirty="0">
                <a:latin typeface="Book Antiqua" pitchFamily="18" charset="0"/>
              </a:rPr>
              <a:t> od 37% </a:t>
            </a:r>
            <a:r>
              <a:rPr lang="en-US" dirty="0" err="1">
                <a:latin typeface="Book Antiqua" pitchFamily="18" charset="0"/>
              </a:rPr>
              <a:t>kod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odraslih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žena</a:t>
            </a:r>
            <a:r>
              <a:rPr lang="en-US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95988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 algn="ctr">
              <a:buNone/>
            </a:pP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Anemije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uzrokovane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nedostatkom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folne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kiseline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endParaRPr lang="sr-Latn-RS" sz="2000" dirty="0" smtClean="0">
              <a:latin typeface="Book Antiqua" pitchFamily="18" charset="0"/>
            </a:endParaRPr>
          </a:p>
          <a:p>
            <a:pPr algn="just"/>
            <a:r>
              <a:rPr lang="en-US" sz="2000" dirty="0" err="1" smtClean="0">
                <a:latin typeface="Book Antiqua" pitchFamily="18" charset="0"/>
              </a:rPr>
              <a:t>Najčešći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uzroci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nedostatka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folne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kiseline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nedovoljan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unos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 smtClean="0">
                <a:latin typeface="Book Antiqua" pitchFamily="18" charset="0"/>
              </a:rPr>
              <a:t>povećane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potrebe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 smtClean="0">
                <a:latin typeface="Book Antiqua" pitchFamily="18" charset="0"/>
              </a:rPr>
              <a:t>ili</a:t>
            </a:r>
            <a:r>
              <a:rPr lang="sr-Latn-RS" sz="2000" dirty="0" smtClean="0">
                <a:latin typeface="Book Antiqua" pitchFamily="18" charset="0"/>
              </a:rPr>
              <a:t> kombinacija navedenih uzroka.</a:t>
            </a:r>
          </a:p>
          <a:p>
            <a:pPr marL="82296" indent="0" algn="just">
              <a:buNone/>
            </a:pPr>
            <a:endParaRPr lang="sr-Latn-RS" sz="2000" dirty="0" smtClean="0">
              <a:latin typeface="Book Antiqua" pitchFamily="18" charset="0"/>
            </a:endParaRPr>
          </a:p>
          <a:p>
            <a:pPr algn="just"/>
            <a:r>
              <a:rPr lang="en-US" sz="2000" dirty="0" err="1" smtClean="0">
                <a:latin typeface="Book Antiqua" pitchFamily="18" charset="0"/>
              </a:rPr>
              <a:t>Odre</a:t>
            </a:r>
            <a:r>
              <a:rPr lang="sr-Latn-RS" sz="2000" dirty="0" err="1" smtClean="0">
                <a:latin typeface="Book Antiqua" pitchFamily="18" charset="0"/>
              </a:rPr>
              <a:t>đeni</a:t>
            </a:r>
            <a:r>
              <a:rPr lang="sr-Latn-R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lekovi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b="1" dirty="0" err="1">
                <a:latin typeface="Book Antiqua" pitchFamily="18" charset="0"/>
              </a:rPr>
              <a:t>antagonisti</a:t>
            </a:r>
            <a:r>
              <a:rPr lang="en-US" sz="2000" b="1" dirty="0">
                <a:latin typeface="Book Antiqua" pitchFamily="18" charset="0"/>
              </a:rPr>
              <a:t> </a:t>
            </a:r>
            <a:r>
              <a:rPr lang="en-US" sz="2000" b="1" dirty="0" err="1">
                <a:latin typeface="Book Antiqua" pitchFamily="18" charset="0"/>
              </a:rPr>
              <a:t>folata</a:t>
            </a:r>
            <a:r>
              <a:rPr lang="en-US" sz="2000" b="1" dirty="0">
                <a:latin typeface="Book Antiqua" pitchFamily="18" charset="0"/>
              </a:rPr>
              <a:t> (</a:t>
            </a:r>
            <a:r>
              <a:rPr lang="en-US" sz="2000" b="1" dirty="0" err="1">
                <a:latin typeface="Book Antiqua" pitchFamily="18" charset="0"/>
              </a:rPr>
              <a:t>metotreksat</a:t>
            </a:r>
            <a:r>
              <a:rPr lang="en-US" sz="2000" b="1" dirty="0">
                <a:latin typeface="Book Antiqua" pitchFamily="18" charset="0"/>
              </a:rPr>
              <a:t>, </a:t>
            </a:r>
            <a:r>
              <a:rPr lang="en-US" sz="2000" b="1" dirty="0" err="1" smtClean="0">
                <a:latin typeface="Book Antiqua" pitchFamily="18" charset="0"/>
              </a:rPr>
              <a:t>pirimetamin</a:t>
            </a:r>
            <a:r>
              <a:rPr lang="en-US" sz="2000" b="1" dirty="0" smtClean="0">
                <a:latin typeface="Book Antiqua" pitchFamily="18" charset="0"/>
              </a:rPr>
              <a:t>,</a:t>
            </a:r>
            <a:r>
              <a:rPr lang="sr-Latn-RS" sz="2000" b="1" dirty="0" smtClean="0">
                <a:latin typeface="Book Antiqua" pitchFamily="18" charset="0"/>
              </a:rPr>
              <a:t> </a:t>
            </a:r>
            <a:r>
              <a:rPr lang="en-US" sz="2000" b="1" dirty="0" err="1" smtClean="0">
                <a:latin typeface="Book Antiqua" pitchFamily="18" charset="0"/>
              </a:rPr>
              <a:t>trimetoprim</a:t>
            </a:r>
            <a:r>
              <a:rPr lang="en-US" sz="2000" b="1" dirty="0">
                <a:latin typeface="Book Antiqua" pitchFamily="18" charset="0"/>
              </a:rPr>
              <a:t>),</a:t>
            </a:r>
            <a:r>
              <a:rPr lang="en-US" sz="2000" dirty="0">
                <a:latin typeface="Book Antiqua" pitchFamily="18" charset="0"/>
              </a:rPr>
              <a:t> i </a:t>
            </a:r>
            <a:r>
              <a:rPr lang="en-US" sz="2000" dirty="0" err="1">
                <a:latin typeface="Book Antiqua" pitchFamily="18" charset="0"/>
              </a:rPr>
              <a:t>njihovo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davanje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sr-Latn-RS" sz="2000" dirty="0" smtClean="0">
                <a:latin typeface="Book Antiqua" pitchFamily="18" charset="0"/>
              </a:rPr>
              <a:t>dovodi do </a:t>
            </a:r>
            <a:r>
              <a:rPr lang="en-US" sz="2000" dirty="0" err="1" smtClean="0">
                <a:latin typeface="Book Antiqua" pitchFamily="18" charset="0"/>
              </a:rPr>
              <a:t>nedostat</a:t>
            </a:r>
            <a:r>
              <a:rPr lang="sr-Latn-RS" sz="2000" dirty="0" smtClean="0">
                <a:latin typeface="Book Antiqua" pitchFamily="18" charset="0"/>
              </a:rPr>
              <a:t>ka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folne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kiseline</a:t>
            </a:r>
            <a:r>
              <a:rPr lang="en-US" sz="2000" dirty="0" smtClean="0">
                <a:latin typeface="Book Antiqua" pitchFamily="18" charset="0"/>
              </a:rPr>
              <a:t>.</a:t>
            </a:r>
            <a:endParaRPr lang="sr-Latn-RS" sz="2000" dirty="0">
              <a:latin typeface="Book Antiqua" pitchFamily="18" charset="0"/>
            </a:endParaRPr>
          </a:p>
          <a:p>
            <a:pPr algn="just"/>
            <a:endParaRPr lang="sr-Latn-RS" sz="2000" dirty="0" smtClean="0">
              <a:latin typeface="Book Antiqua" pitchFamily="18" charset="0"/>
            </a:endParaRPr>
          </a:p>
          <a:p>
            <a:pPr algn="just"/>
            <a:r>
              <a:rPr lang="en-US" sz="2000" dirty="0" err="1" smtClean="0">
                <a:latin typeface="Book Antiqua" pitchFamily="18" charset="0"/>
              </a:rPr>
              <a:t>Kod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megaloblastne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anemije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uzrokovane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nedostatkom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folata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daje</a:t>
            </a:r>
            <a:r>
              <a:rPr lang="en-US" sz="2000" dirty="0">
                <a:latin typeface="Book Antiqua" pitchFamily="18" charset="0"/>
              </a:rPr>
              <a:t> se 5 </a:t>
            </a:r>
            <a:r>
              <a:rPr lang="en-US" sz="2000" dirty="0" smtClean="0">
                <a:latin typeface="Book Antiqua" pitchFamily="18" charset="0"/>
              </a:rPr>
              <a:t>mg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folne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kiseline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dnevno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tokom</a:t>
            </a:r>
            <a:r>
              <a:rPr lang="en-US" sz="2000" dirty="0">
                <a:latin typeface="Book Antiqua" pitchFamily="18" charset="0"/>
              </a:rPr>
              <a:t> 4 </a:t>
            </a:r>
            <a:r>
              <a:rPr lang="en-US" sz="2000" dirty="0" err="1" smtClean="0">
                <a:latin typeface="Book Antiqua" pitchFamily="18" charset="0"/>
              </a:rPr>
              <a:t>meseca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kod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malapsorpcije</a:t>
            </a:r>
            <a:r>
              <a:rPr lang="en-US" sz="2000" dirty="0">
                <a:latin typeface="Book Antiqua" pitchFamily="18" charset="0"/>
              </a:rPr>
              <a:t> do 15 mg/</a:t>
            </a:r>
            <a:r>
              <a:rPr lang="en-US" sz="2000" dirty="0" err="1">
                <a:latin typeface="Book Antiqua" pitchFamily="18" charset="0"/>
              </a:rPr>
              <a:t>dan.</a:t>
            </a:r>
            <a:endParaRPr lang="en-US" sz="2000" dirty="0">
              <a:latin typeface="Book Antiqua" pitchFamily="18" charset="0"/>
            </a:endParaRPr>
          </a:p>
          <a:p>
            <a:pPr algn="just"/>
            <a:endParaRPr lang="sr-Latn-RS" sz="2000" dirty="0" smtClean="0">
              <a:latin typeface="Book Antiqua" pitchFamily="18" charset="0"/>
            </a:endParaRPr>
          </a:p>
          <a:p>
            <a:pPr algn="just"/>
            <a:r>
              <a:rPr lang="en-US" sz="2000" dirty="0" err="1" smtClean="0">
                <a:latin typeface="Book Antiqua" pitchFamily="18" charset="0"/>
              </a:rPr>
              <a:t>Veće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>
                <a:latin typeface="Book Antiqua" pitchFamily="18" charset="0"/>
              </a:rPr>
              <a:t>doze se </a:t>
            </a:r>
            <a:r>
              <a:rPr lang="en-US" sz="2000" dirty="0" err="1">
                <a:latin typeface="Book Antiqua" pitchFamily="18" charset="0"/>
              </a:rPr>
              <a:t>preporučuju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kod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ovisnika</a:t>
            </a:r>
            <a:r>
              <a:rPr lang="en-US" sz="2000" dirty="0">
                <a:latin typeface="Book Antiqua" pitchFamily="18" charset="0"/>
              </a:rPr>
              <a:t> o </a:t>
            </a:r>
            <a:r>
              <a:rPr lang="en-US" sz="2000" dirty="0" err="1">
                <a:latin typeface="Book Antiqua" pitchFamily="18" charset="0"/>
              </a:rPr>
              <a:t>alkoholu</a:t>
            </a:r>
            <a:r>
              <a:rPr lang="en-US" sz="2000" dirty="0">
                <a:latin typeface="Book Antiqua" pitchFamily="18" charset="0"/>
              </a:rPr>
              <a:t> i </a:t>
            </a:r>
            <a:r>
              <a:rPr lang="en-US" sz="2000" dirty="0" err="1">
                <a:latin typeface="Book Antiqua" pitchFamily="18" charset="0"/>
              </a:rPr>
              <a:t>pacijenata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koji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uzimaju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antikonvulzive</a:t>
            </a:r>
            <a:r>
              <a:rPr lang="en-US" sz="2000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84818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82296" lvl="0" indent="0" algn="ctr">
              <a:buClr>
                <a:srgbClr val="3891A7"/>
              </a:buClr>
              <a:buNone/>
            </a:pPr>
            <a:r>
              <a:rPr lang="en-US" sz="28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Anemije</a:t>
            </a:r>
            <a:r>
              <a:rPr lang="en-US" sz="28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8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uzrokovane</a:t>
            </a:r>
            <a:r>
              <a:rPr lang="en-US" sz="28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800" b="1" dirty="0" err="1" smtClean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nedostatkom</a:t>
            </a:r>
            <a:r>
              <a:rPr lang="en-US" sz="2800" b="1" dirty="0" smtClean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800" b="1" dirty="0" err="1" smtClean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folne</a:t>
            </a:r>
            <a:r>
              <a:rPr lang="en-US" sz="2800" b="1" dirty="0" smtClean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800" b="1" dirty="0" err="1" smtClean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kiseline</a:t>
            </a:r>
            <a:endParaRPr lang="sr-Latn-RS" sz="2800" dirty="0" smtClean="0">
              <a:latin typeface="Book Antiqua" pitchFamily="18" charset="0"/>
            </a:endParaRPr>
          </a:p>
          <a:p>
            <a:pPr algn="just"/>
            <a:r>
              <a:rPr lang="en-US" sz="2800" dirty="0" err="1" smtClean="0">
                <a:latin typeface="Book Antiqua" pitchFamily="18" charset="0"/>
              </a:rPr>
              <a:t>Terapijski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odgovor</a:t>
            </a:r>
            <a:r>
              <a:rPr lang="en-US" sz="2800" dirty="0">
                <a:latin typeface="Book Antiqua" pitchFamily="18" charset="0"/>
              </a:rPr>
              <a:t> je </a:t>
            </a:r>
            <a:r>
              <a:rPr lang="en-US" sz="2800" dirty="0" err="1">
                <a:latin typeface="Book Antiqua" pitchFamily="18" charset="0"/>
              </a:rPr>
              <a:t>sličan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odgovoru</a:t>
            </a:r>
            <a:r>
              <a:rPr lang="en-US" sz="2800" dirty="0">
                <a:latin typeface="Book Antiqua" pitchFamily="18" charset="0"/>
              </a:rPr>
              <a:t> u </a:t>
            </a:r>
            <a:r>
              <a:rPr lang="en-US" sz="2800" dirty="0" smtClean="0">
                <a:latin typeface="Book Antiqua" pitchFamily="18" charset="0"/>
              </a:rPr>
              <a:t>l</a:t>
            </a:r>
            <a:r>
              <a:rPr lang="sr-Latn-RS" sz="2800" dirty="0" smtClean="0">
                <a:latin typeface="Book Antiqua" pitchFamily="18" charset="0"/>
              </a:rPr>
              <a:t>e</a:t>
            </a:r>
            <a:r>
              <a:rPr lang="en-US" sz="2800" dirty="0" err="1" smtClean="0">
                <a:latin typeface="Book Antiqua" pitchFamily="18" charset="0"/>
              </a:rPr>
              <a:t>čenju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anemije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uzrokovane</a:t>
            </a:r>
            <a:r>
              <a:rPr lang="sr-Latn-RS" sz="2800" dirty="0" smtClean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nedostatkom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vitamina</a:t>
            </a:r>
            <a:r>
              <a:rPr lang="en-US" sz="2800" dirty="0">
                <a:latin typeface="Book Antiqua" pitchFamily="18" charset="0"/>
              </a:rPr>
              <a:t> B12 (</a:t>
            </a:r>
            <a:r>
              <a:rPr lang="en-US" sz="2800" dirty="0" err="1">
                <a:latin typeface="Book Antiqua" pitchFamily="18" charset="0"/>
              </a:rPr>
              <a:t>brzo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subjektivno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poboljšanje</a:t>
            </a:r>
            <a:r>
              <a:rPr lang="en-US" sz="2800" dirty="0">
                <a:latin typeface="Book Antiqua" pitchFamily="18" charset="0"/>
              </a:rPr>
              <a:t>, </a:t>
            </a:r>
            <a:r>
              <a:rPr lang="en-US" sz="2800" dirty="0" err="1" smtClean="0">
                <a:latin typeface="Book Antiqua" pitchFamily="18" charset="0"/>
              </a:rPr>
              <a:t>retikulocitoza</a:t>
            </a:r>
            <a:r>
              <a:rPr lang="sr-Latn-RS" sz="2800" dirty="0" smtClean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nakon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>
                <a:latin typeface="Book Antiqua" pitchFamily="18" charset="0"/>
              </a:rPr>
              <a:t>5 - 7 </a:t>
            </a:r>
            <a:r>
              <a:rPr lang="en-US" sz="2800" dirty="0" err="1">
                <a:latin typeface="Book Antiqua" pitchFamily="18" charset="0"/>
              </a:rPr>
              <a:t>dana</a:t>
            </a:r>
            <a:r>
              <a:rPr lang="en-US" sz="2800" dirty="0">
                <a:latin typeface="Book Antiqua" pitchFamily="18" charset="0"/>
              </a:rPr>
              <a:t> i </a:t>
            </a:r>
            <a:r>
              <a:rPr lang="en-US" sz="2800" dirty="0" err="1">
                <a:latin typeface="Book Antiqua" pitchFamily="18" charset="0"/>
              </a:rPr>
              <a:t>potpuna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korekcija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hematološkog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poremećaja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nakon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smtClean="0">
                <a:latin typeface="Book Antiqua" pitchFamily="18" charset="0"/>
              </a:rPr>
              <a:t>2</a:t>
            </a:r>
            <a:r>
              <a:rPr lang="sr-Latn-RS" sz="2800" dirty="0" smtClean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meseca</a:t>
            </a:r>
            <a:r>
              <a:rPr lang="en-US" sz="2800" dirty="0" smtClean="0">
                <a:latin typeface="Book Antiqua" pitchFamily="18" charset="0"/>
              </a:rPr>
              <a:t>)</a:t>
            </a:r>
            <a:endParaRPr lang="sr-Latn-RS" sz="2800" dirty="0" smtClean="0">
              <a:latin typeface="Book Antiqua" pitchFamily="18" charset="0"/>
            </a:endParaRPr>
          </a:p>
          <a:p>
            <a:pPr marL="82296" indent="0" algn="just">
              <a:buNone/>
            </a:pPr>
            <a:r>
              <a:rPr lang="en-US" sz="28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Napomena</a:t>
            </a:r>
            <a:endParaRPr lang="en-US" sz="28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algn="just"/>
            <a:r>
              <a:rPr lang="en-US" sz="2800" dirty="0" err="1">
                <a:latin typeface="Book Antiqua" pitchFamily="18" charset="0"/>
              </a:rPr>
              <a:t>Kod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sumnje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na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anemiju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uzrokovanu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nedostatkom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vitamina</a:t>
            </a:r>
            <a:r>
              <a:rPr lang="en-US" sz="2800" dirty="0">
                <a:latin typeface="Book Antiqua" pitchFamily="18" charset="0"/>
              </a:rPr>
              <a:t> B12, </a:t>
            </a:r>
            <a:r>
              <a:rPr lang="en-US" sz="2800" dirty="0" err="1" smtClean="0">
                <a:latin typeface="Book Antiqua" pitchFamily="18" charset="0"/>
              </a:rPr>
              <a:t>folna</a:t>
            </a:r>
            <a:r>
              <a:rPr lang="sr-Latn-RS" sz="2800" dirty="0" smtClean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kiselina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>
                <a:latin typeface="Book Antiqua" pitchFamily="18" charset="0"/>
              </a:rPr>
              <a:t>se ne </a:t>
            </a:r>
            <a:r>
              <a:rPr lang="en-US" sz="2800" dirty="0" err="1">
                <a:latin typeface="Book Antiqua" pitchFamily="18" charset="0"/>
              </a:rPr>
              <a:t>treba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davati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bez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vitamina</a:t>
            </a:r>
            <a:r>
              <a:rPr lang="en-US" sz="2800" dirty="0">
                <a:latin typeface="Book Antiqua" pitchFamily="18" charset="0"/>
              </a:rPr>
              <a:t> B12, </a:t>
            </a:r>
            <a:r>
              <a:rPr lang="en-US" sz="2800" dirty="0" err="1">
                <a:latin typeface="Book Antiqua" pitchFamily="18" charset="0"/>
              </a:rPr>
              <a:t>jer</a:t>
            </a:r>
            <a:r>
              <a:rPr lang="en-US" sz="2800" dirty="0">
                <a:latin typeface="Book Antiqua" pitchFamily="18" charset="0"/>
              </a:rPr>
              <a:t> to </a:t>
            </a:r>
            <a:r>
              <a:rPr lang="en-US" sz="2800" dirty="0" err="1">
                <a:latin typeface="Book Antiqua" pitchFamily="18" charset="0"/>
              </a:rPr>
              <a:t>može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precipitirati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ili</a:t>
            </a:r>
            <a:r>
              <a:rPr lang="sr-Latn-RS" sz="2800" dirty="0" smtClean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pogoršati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neurološka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oštećenja</a:t>
            </a:r>
            <a:r>
              <a:rPr lang="en-US" sz="2800" dirty="0">
                <a:latin typeface="Book Antiqua" pitchFamily="18" charset="0"/>
              </a:rPr>
              <a:t>, </a:t>
            </a:r>
            <a:r>
              <a:rPr lang="en-US" sz="2800" dirty="0" err="1">
                <a:latin typeface="Book Antiqua" pitchFamily="18" charset="0"/>
              </a:rPr>
              <a:t>premda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visoke</a:t>
            </a:r>
            <a:r>
              <a:rPr lang="en-US" sz="2800" dirty="0">
                <a:latin typeface="Book Antiqua" pitchFamily="18" charset="0"/>
              </a:rPr>
              <a:t> doze </a:t>
            </a:r>
            <a:r>
              <a:rPr lang="en-US" sz="2800" dirty="0" err="1">
                <a:latin typeface="Book Antiqua" pitchFamily="18" charset="0"/>
              </a:rPr>
              <a:t>folne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kiseline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mogu</a:t>
            </a:r>
            <a:r>
              <a:rPr lang="sr-Latn-RS" sz="2800" dirty="0" smtClean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izazvati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hematološki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odgovor</a:t>
            </a:r>
            <a:r>
              <a:rPr lang="en-US" sz="2800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10746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en-US" sz="38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Indikacije</a:t>
            </a:r>
            <a:r>
              <a:rPr lang="en-US" sz="3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38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za</a:t>
            </a:r>
            <a:r>
              <a:rPr lang="en-US" sz="3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38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upućivanje</a:t>
            </a:r>
            <a:r>
              <a:rPr lang="en-US" sz="3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38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internisti</a:t>
            </a:r>
            <a:r>
              <a:rPr lang="en-US" sz="3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(</a:t>
            </a:r>
            <a:r>
              <a:rPr lang="en-US" sz="38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hematologu</a:t>
            </a:r>
            <a:r>
              <a:rPr lang="en-US" sz="3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)</a:t>
            </a:r>
          </a:p>
          <a:p>
            <a:pPr marL="82296" indent="0">
              <a:buNone/>
            </a:pP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Pacijent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se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upućuje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na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konsultativni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pregled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:</a:t>
            </a:r>
            <a:endParaRPr lang="en-US" dirty="0">
              <a:solidFill>
                <a:srgbClr val="000000"/>
              </a:solidFill>
              <a:latin typeface="Book Antiqua" pitchFamily="18" charset="0"/>
            </a:endParaRPr>
          </a:p>
          <a:p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Kada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je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potrebno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dopunsko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ispitivanje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radi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diferenciranja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tipa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anemije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,</a:t>
            </a:r>
          </a:p>
          <a:p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Kada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primenjena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terapija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ne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daje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očekivane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rezultate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,</a:t>
            </a:r>
          </a:p>
          <a:p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Kod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anemije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hronične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bolesti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sekundarna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anemija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)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radi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lečenja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osnovne</a:t>
            </a:r>
            <a:r>
              <a:rPr lang="sr-Latn-R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bolesti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,</a:t>
            </a:r>
          </a:p>
          <a:p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Na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hospitalizaciju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upućuju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se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pacijenti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sa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akutno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nastalim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anemijama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i</a:t>
            </a:r>
            <a:r>
              <a:rPr lang="sr-Latn-RS" dirty="0" smtClean="0">
                <a:solidFill>
                  <a:srgbClr val="000000"/>
                </a:solidFill>
                <a:latin typeface="Book Antiqua" pitchFamily="18" charset="0"/>
              </a:rPr>
              <a:t> zbog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transfuzije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.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910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en-US" sz="33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Dobro</a:t>
            </a:r>
            <a:r>
              <a:rPr lang="en-US" sz="33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je </a:t>
            </a:r>
            <a:r>
              <a:rPr lang="en-US" sz="33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znati</a:t>
            </a:r>
            <a:endParaRPr lang="en-US" sz="33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Dobro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u</a:t>
            </a:r>
            <a:r>
              <a:rPr lang="sr-Latn-RS" dirty="0" smtClean="0">
                <a:solidFill>
                  <a:srgbClr val="000000"/>
                </a:solidFill>
                <a:latin typeface="Book Antiqua" pitchFamily="18" charset="0"/>
              </a:rPr>
              <a:t>z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eta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anamne</a:t>
            </a:r>
            <a:r>
              <a:rPr lang="sr-Latn-RS" dirty="0" smtClean="0">
                <a:solidFill>
                  <a:srgbClr val="000000"/>
                </a:solidFill>
                <a:latin typeface="Book Antiqua" pitchFamily="18" charset="0"/>
              </a:rPr>
              <a:t>z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a, </a:t>
            </a:r>
            <a:r>
              <a:rPr lang="sr-Latn-RS" dirty="0" smtClean="0">
                <a:solidFill>
                  <a:srgbClr val="000000"/>
                </a:solidFill>
                <a:latin typeface="Book Antiqua" pitchFamily="18" charset="0"/>
              </a:rPr>
              <a:t>detaljno urađen klinički pregled, detaljna analiza parametara iz krvi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omogućava</a:t>
            </a:r>
            <a:r>
              <a:rPr lang="sr-Latn-RS" dirty="0" smtClean="0">
                <a:solidFill>
                  <a:srgbClr val="000000"/>
                </a:solidFill>
                <a:latin typeface="Book Antiqua" pitchFamily="18" charset="0"/>
              </a:rPr>
              <a:t>ju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dijagnostiku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većine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anemija</a:t>
            </a:r>
            <a:endParaRPr lang="en-US" dirty="0" smtClean="0">
              <a:solidFill>
                <a:srgbClr val="000000"/>
              </a:solidFill>
              <a:latin typeface="Book Antiqua" pitchFamily="18" charset="0"/>
            </a:endParaRPr>
          </a:p>
          <a:p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Mikrocitna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anemija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nije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identična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nedostatku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sr-Latn-RS" dirty="0" smtClean="0">
                <a:solidFill>
                  <a:srgbClr val="000000"/>
                </a:solidFill>
                <a:latin typeface="Book Antiqua" pitchFamily="18" charset="0"/>
              </a:rPr>
              <a:t>gvožđa</a:t>
            </a:r>
          </a:p>
          <a:p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Perniciozna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anemija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zahteva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doživotno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lečenje</a:t>
            </a:r>
            <a:endParaRPr lang="en-US" dirty="0">
              <a:solidFill>
                <a:srgbClr val="000000"/>
              </a:solidFill>
              <a:latin typeface="Book Antiqua" pitchFamily="18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U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toku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lečenja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anemije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potrebna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je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evaluacija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efekata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lečenja</a:t>
            </a:r>
            <a:endParaRPr lang="en-US" dirty="0">
              <a:solidFill>
                <a:srgbClr val="000000"/>
              </a:solidFill>
              <a:latin typeface="Book Antiqua" pitchFamily="18" charset="0"/>
            </a:endParaRPr>
          </a:p>
          <a:p>
            <a:r>
              <a:rPr lang="pl-PL" dirty="0" smtClean="0">
                <a:solidFill>
                  <a:srgbClr val="000000"/>
                </a:solidFill>
                <a:latin typeface="Book Antiqua" pitchFamily="18" charset="0"/>
              </a:rPr>
              <a:t>Potrebno </a:t>
            </a:r>
            <a:r>
              <a:rPr lang="pl-PL" dirty="0">
                <a:solidFill>
                  <a:srgbClr val="000000"/>
                </a:solidFill>
                <a:latin typeface="Book Antiqua" pitchFamily="18" charset="0"/>
              </a:rPr>
              <a:t>je </a:t>
            </a:r>
            <a:r>
              <a:rPr lang="pl-PL" dirty="0" smtClean="0">
                <a:solidFill>
                  <a:srgbClr val="000000"/>
                </a:solidFill>
                <a:latin typeface="Book Antiqua" pitchFamily="18" charset="0"/>
              </a:rPr>
              <a:t>lečiti </a:t>
            </a:r>
            <a:r>
              <a:rPr lang="pl-PL" dirty="0">
                <a:solidFill>
                  <a:srgbClr val="000000"/>
                </a:solidFill>
                <a:latin typeface="Book Antiqua" pitchFamily="18" charset="0"/>
              </a:rPr>
              <a:t>osnovni uzrok </a:t>
            </a:r>
            <a:r>
              <a:rPr lang="pl-PL" dirty="0" smtClean="0">
                <a:solidFill>
                  <a:srgbClr val="000000"/>
                </a:solidFill>
                <a:latin typeface="Book Antiqua" pitchFamily="18" charset="0"/>
              </a:rPr>
              <a:t>anemije</a:t>
            </a:r>
          </a:p>
          <a:p>
            <a:r>
              <a:rPr lang="en-US" dirty="0" err="1" smtClean="0">
                <a:solidFill>
                  <a:srgbClr val="000000"/>
                </a:solidFill>
                <a:latin typeface="Book Antiqua" pitchFamily="18" charset="0"/>
              </a:rPr>
              <a:t>Lečenje</a:t>
            </a:r>
            <a:r>
              <a:rPr lang="en-US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treba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trajati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dovoljno</a:t>
            </a:r>
            <a:r>
              <a:rPr lang="en-US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Book Antiqua" pitchFamily="18" charset="0"/>
              </a:rPr>
              <a:t>dugo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2793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404372" y="11663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Preporuke</a:t>
            </a:r>
            <a: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44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za</a:t>
            </a:r>
            <a: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44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pacijenta</a:t>
            </a:r>
            <a: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/>
            </a:r>
            <a:br>
              <a:rPr lang="en-US" sz="4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</a:br>
            <a:endParaRPr lang="en-U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368672" y="1052736"/>
            <a:ext cx="7498080" cy="4800600"/>
          </a:xfrm>
        </p:spPr>
        <p:txBody>
          <a:bodyPr>
            <a:normAutofit fontScale="40000" lnSpcReduction="20000"/>
          </a:bodyPr>
          <a:lstStyle/>
          <a:p>
            <a:pPr marL="82296" indent="0">
              <a:buNone/>
            </a:pPr>
            <a:r>
              <a:rPr lang="sr-Latn-RS" sz="6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Gvožđe</a:t>
            </a:r>
          </a:p>
          <a:p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“Hem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“ 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gvožđe 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je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visoko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bioraspoloživo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gvožđe 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i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njegova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apsorpcija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je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nezavisna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pl-PL" sz="5000" dirty="0" smtClean="0">
                <a:solidFill>
                  <a:srgbClr val="000000"/>
                </a:solidFill>
                <a:latin typeface="Book Antiqua" pitchFamily="18" charset="0"/>
              </a:rPr>
              <a:t>od </a:t>
            </a:r>
            <a:r>
              <a:rPr lang="pl-PL" sz="5000" dirty="0">
                <a:solidFill>
                  <a:srgbClr val="000000"/>
                </a:solidFill>
                <a:latin typeface="Book Antiqua" pitchFamily="18" charset="0"/>
              </a:rPr>
              <a:t>prisustva drugih faktora u hrani. Nalazi se u crvenom mesu, ribi </a:t>
            </a:r>
            <a:r>
              <a:rPr lang="pl-PL" sz="5000" dirty="0" smtClean="0">
                <a:solidFill>
                  <a:srgbClr val="000000"/>
                </a:solidFill>
                <a:latin typeface="Book Antiqua" pitchFamily="18" charset="0"/>
              </a:rPr>
              <a:t>i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piletini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.</a:t>
            </a:r>
          </a:p>
          <a:p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“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Non-hem“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gvožđe 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se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slabije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apsorbuje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od hem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oblika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, a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na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njegovu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apsorpciju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utiču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sastojci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iz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druge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hrane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.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Nalazi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se u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voću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,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povrću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,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žitaricama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i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mlečnim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proizvodima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.</a:t>
            </a:r>
            <a:endParaRPr lang="en-US" sz="5000" dirty="0">
              <a:solidFill>
                <a:srgbClr val="000000"/>
              </a:solidFill>
              <a:latin typeface="Book Antiqua" pitchFamily="18" charset="0"/>
            </a:endParaRPr>
          </a:p>
          <a:p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Faktori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koji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utiču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na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apsorpciju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gvožđa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su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oni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koji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smanjuju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aciditet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želuca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,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H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. pylori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infekcija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,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tanini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(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čaj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),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polifenoli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(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kafa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,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voćni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čajevi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,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kakao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),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kalcij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um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 i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fosfat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(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antacidi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) i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tablete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kalcijuma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.</a:t>
            </a:r>
          </a:p>
          <a:p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Faktori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koji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poboljšavaju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apsorpciju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gvožđa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iz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hrane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su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: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meso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,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limunov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sok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,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sz="5000" b="1" dirty="0" smtClean="0">
                <a:solidFill>
                  <a:srgbClr val="000000"/>
                </a:solidFill>
                <a:latin typeface="Book Antiqua" pitchFamily="18" charset="0"/>
              </a:rPr>
              <a:t>vitamin </a:t>
            </a:r>
            <a:r>
              <a:rPr lang="en-US" sz="5000" b="1" dirty="0">
                <a:solidFill>
                  <a:srgbClr val="000000"/>
                </a:solidFill>
                <a:latin typeface="Book Antiqua" pitchFamily="18" charset="0"/>
              </a:rPr>
              <a:t>C 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(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brokoli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, </a:t>
            </a:r>
            <a:r>
              <a:rPr lang="en-US" sz="5000" dirty="0" err="1">
                <a:solidFill>
                  <a:srgbClr val="000000"/>
                </a:solidFill>
                <a:latin typeface="Book Antiqua" pitchFamily="18" charset="0"/>
              </a:rPr>
              <a:t>brusnica</a:t>
            </a:r>
            <a:r>
              <a:rPr lang="en-US" sz="5000" dirty="0">
                <a:solidFill>
                  <a:srgbClr val="000000"/>
                </a:solidFill>
                <a:latin typeface="Book Antiqua" pitchFamily="18" charset="0"/>
              </a:rPr>
              <a:t>, </a:t>
            </a:r>
            <a:r>
              <a:rPr lang="en-US" sz="5000" dirty="0" err="1" smtClean="0">
                <a:solidFill>
                  <a:srgbClr val="000000"/>
                </a:solidFill>
                <a:latin typeface="Book Antiqua" pitchFamily="18" charset="0"/>
              </a:rPr>
              <a:t>paradajz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,</a:t>
            </a:r>
            <a:r>
              <a:rPr lang="sr-Latn-RS" sz="5000" dirty="0" smtClean="0">
                <a:solidFill>
                  <a:srgbClr val="000000"/>
                </a:solidFill>
                <a:latin typeface="Book Antiqua" pitchFamily="18" charset="0"/>
              </a:rPr>
              <a:t> spanać</a:t>
            </a:r>
            <a:r>
              <a:rPr lang="en-US" sz="5000" dirty="0" smtClean="0">
                <a:solidFill>
                  <a:srgbClr val="000000"/>
                </a:solidFill>
                <a:latin typeface="Book Antiqua" pitchFamily="18" charset="0"/>
              </a:rPr>
              <a:t>).</a:t>
            </a:r>
            <a:endParaRPr lang="en-US" sz="5000" dirty="0">
              <a:latin typeface="Book Antiqu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47659"/>
            <a:ext cx="2746276" cy="199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58383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Vitamin B12</a:t>
            </a:r>
          </a:p>
          <a:p>
            <a:r>
              <a:rPr lang="en-US" sz="2400" dirty="0" err="1">
                <a:latin typeface="Book Antiqua" pitchFamily="18" charset="0"/>
              </a:rPr>
              <a:t>Izvori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ovog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vitamina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su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gotovo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isključivo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namirnice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životinjskog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porekla</a:t>
            </a:r>
            <a:r>
              <a:rPr lang="en-US" sz="2400" dirty="0">
                <a:latin typeface="Book Antiqua" pitchFamily="18" charset="0"/>
              </a:rPr>
              <a:t>.</a:t>
            </a:r>
          </a:p>
          <a:p>
            <a:r>
              <a:rPr lang="en-US" sz="2400" dirty="0" err="1">
                <a:latin typeface="Book Antiqua" pitchFamily="18" charset="0"/>
              </a:rPr>
              <a:t>Razaraju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ga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povišena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temperatura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svetlo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kiseline</a:t>
            </a:r>
            <a:r>
              <a:rPr lang="en-US" sz="2400" dirty="0">
                <a:latin typeface="Book Antiqua" pitchFamily="18" charset="0"/>
              </a:rPr>
              <a:t> i </a:t>
            </a:r>
            <a:r>
              <a:rPr lang="en-US" sz="2400" dirty="0" err="1">
                <a:latin typeface="Book Antiqua" pitchFamily="18" charset="0"/>
              </a:rPr>
              <a:t>alkalije</a:t>
            </a:r>
            <a:r>
              <a:rPr lang="en-US" sz="2400" dirty="0">
                <a:latin typeface="Book Antiqua" pitchFamily="18" charset="0"/>
              </a:rPr>
              <a:t>.</a:t>
            </a:r>
          </a:p>
          <a:p>
            <a:r>
              <a:rPr lang="en-US" sz="2400" b="1" dirty="0" err="1">
                <a:latin typeface="Book Antiqua" pitchFamily="18" charset="0"/>
              </a:rPr>
              <a:t>Prirodni</a:t>
            </a:r>
            <a:r>
              <a:rPr lang="en-US" sz="2400" b="1" dirty="0">
                <a:latin typeface="Book Antiqua" pitchFamily="18" charset="0"/>
              </a:rPr>
              <a:t> </a:t>
            </a:r>
            <a:r>
              <a:rPr lang="en-US" sz="2400" b="1" dirty="0" err="1">
                <a:latin typeface="Book Antiqua" pitchFamily="18" charset="0"/>
              </a:rPr>
              <a:t>izvori</a:t>
            </a:r>
            <a:r>
              <a:rPr lang="en-US" sz="2400" b="1" dirty="0">
                <a:latin typeface="Book Antiqua" pitchFamily="18" charset="0"/>
              </a:rPr>
              <a:t> </a:t>
            </a:r>
            <a:r>
              <a:rPr lang="en-US" sz="2400" b="1" dirty="0" err="1">
                <a:latin typeface="Book Antiqua" pitchFamily="18" charset="0"/>
              </a:rPr>
              <a:t>su</a:t>
            </a:r>
            <a:r>
              <a:rPr lang="en-US" sz="2400" dirty="0">
                <a:latin typeface="Book Antiqua" pitchFamily="18" charset="0"/>
              </a:rPr>
              <a:t>: </a:t>
            </a:r>
            <a:r>
              <a:rPr lang="en-US" sz="2400" dirty="0" err="1">
                <a:latin typeface="Book Antiqua" pitchFamily="18" charset="0"/>
              </a:rPr>
              <a:t>iznutrice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mleko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meso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jaja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sirevi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ribe</a:t>
            </a:r>
            <a:r>
              <a:rPr lang="en-US" sz="2400" dirty="0">
                <a:latin typeface="Book Antiqua" pitchFamily="18" charset="0"/>
              </a:rPr>
              <a:t> i </a:t>
            </a:r>
            <a:r>
              <a:rPr lang="en-US" sz="2400" dirty="0" err="1" smtClean="0">
                <a:latin typeface="Book Antiqua" pitchFamily="18" charset="0"/>
              </a:rPr>
              <a:t>školjke</a:t>
            </a:r>
            <a:r>
              <a:rPr lang="sr-Latn-RS" sz="2400" dirty="0" smtClean="0">
                <a:latin typeface="Book Antiqua" pitchFamily="18" charset="0"/>
              </a:rPr>
              <a:t>.</a:t>
            </a:r>
            <a:endParaRPr lang="en-US" sz="2400" dirty="0">
              <a:latin typeface="Book Antiqu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293096"/>
            <a:ext cx="3022354" cy="2275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18194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187624" y="620688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Folna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kiselina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sz="2400" dirty="0" err="1">
                <a:latin typeface="Book Antiqua" pitchFamily="18" charset="0"/>
              </a:rPr>
              <a:t>Folnu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kiselinu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sadrže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sedeće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namirnice</a:t>
            </a:r>
            <a:r>
              <a:rPr lang="en-US" sz="2400" dirty="0">
                <a:latin typeface="Book Antiqua" pitchFamily="18" charset="0"/>
              </a:rPr>
              <a:t>: </a:t>
            </a:r>
            <a:r>
              <a:rPr lang="en-US" sz="2400" dirty="0" err="1">
                <a:latin typeface="Book Antiqua" pitchFamily="18" charset="0"/>
              </a:rPr>
              <a:t>zeleno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lisnato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povrće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iznutrice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grašak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mleko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jaja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pasulj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kikiriki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pšenične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klice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tunjevina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ostrige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losos</a:t>
            </a:r>
            <a:r>
              <a:rPr lang="en-US" sz="2400" dirty="0">
                <a:latin typeface="Book Antiqua" pitchFamily="18" charset="0"/>
              </a:rPr>
              <a:t>, bob, </a:t>
            </a:r>
            <a:r>
              <a:rPr lang="en-US" sz="2400" dirty="0" err="1">
                <a:latin typeface="Book Antiqua" pitchFamily="18" charset="0"/>
              </a:rPr>
              <a:t>paradajz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sr-Latn-RS" sz="2400" dirty="0" smtClean="0">
                <a:latin typeface="Book Antiqua" pitchFamily="18" charset="0"/>
              </a:rPr>
              <a:t>spanać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>
                <a:latin typeface="Book Antiqua" pitchFamily="18" charset="0"/>
              </a:rPr>
              <a:t>pekarski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kvasac</a:t>
            </a:r>
            <a:r>
              <a:rPr lang="en-US" sz="2400" dirty="0">
                <a:latin typeface="Book Antiqua" pitchFamily="18" charset="0"/>
              </a:rPr>
              <a:t>, </a:t>
            </a:r>
            <a:r>
              <a:rPr lang="en-US" sz="2400" dirty="0" smtClean="0">
                <a:latin typeface="Book Antiqua" pitchFamily="18" charset="0"/>
              </a:rPr>
              <a:t>asparagus,</a:t>
            </a:r>
            <a:r>
              <a:rPr lang="sr-Latn-R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prokelj</a:t>
            </a:r>
            <a:r>
              <a:rPr lang="en-US" sz="2400" dirty="0">
                <a:latin typeface="Book Antiqua" pitchFamily="18" charset="0"/>
              </a:rPr>
              <a:t>.</a:t>
            </a:r>
          </a:p>
          <a:p>
            <a:r>
              <a:rPr lang="en-US" sz="2400" dirty="0" err="1">
                <a:latin typeface="Book Antiqua" pitchFamily="18" charset="0"/>
              </a:rPr>
              <a:t>Folnu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kiselinu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razara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svetlost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>
                <a:latin typeface="Book Antiqua" pitchFamily="18" charset="0"/>
              </a:rPr>
              <a:t>(UV), </a:t>
            </a:r>
            <a:r>
              <a:rPr lang="en-US" sz="2400" dirty="0" err="1">
                <a:latin typeface="Book Antiqua" pitchFamily="18" charset="0"/>
              </a:rPr>
              <a:t>toplota</a:t>
            </a:r>
            <a:r>
              <a:rPr lang="en-US" sz="2400" dirty="0">
                <a:latin typeface="Book Antiqua" pitchFamily="18" charset="0"/>
              </a:rPr>
              <a:t> (</a:t>
            </a:r>
            <a:r>
              <a:rPr lang="en-US" sz="2400" dirty="0" err="1">
                <a:latin typeface="Book Antiqua" pitchFamily="18" charset="0"/>
              </a:rPr>
              <a:t>kuvanje</a:t>
            </a:r>
            <a:r>
              <a:rPr lang="en-US" sz="2400" dirty="0">
                <a:latin typeface="Book Antiqua" pitchFamily="18" charset="0"/>
              </a:rPr>
              <a:t> i </a:t>
            </a:r>
            <a:r>
              <a:rPr lang="en-US" sz="2400" dirty="0" err="1" smtClean="0">
                <a:latin typeface="Book Antiqua" pitchFamily="18" charset="0"/>
              </a:rPr>
              <a:t>konzervisanje</a:t>
            </a:r>
            <a:r>
              <a:rPr lang="sr-Latn-R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toplotom</a:t>
            </a:r>
            <a:r>
              <a:rPr lang="en-US" sz="2400" dirty="0">
                <a:latin typeface="Book Antiqua" pitchFamily="18" charset="0"/>
              </a:rPr>
              <a:t>) i </a:t>
            </a:r>
            <a:r>
              <a:rPr lang="en-US" sz="2400" dirty="0" err="1">
                <a:latin typeface="Book Antiqua" pitchFamily="18" charset="0"/>
              </a:rPr>
              <a:t>kiseli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rastvori</a:t>
            </a:r>
            <a:r>
              <a:rPr lang="en-US" sz="2400" dirty="0">
                <a:latin typeface="Book Antiqua" pitchFamily="18" charset="0"/>
              </a:rPr>
              <a:t>. </a:t>
            </a:r>
            <a:r>
              <a:rPr lang="en-US" sz="2400" dirty="0" err="1">
                <a:latin typeface="Book Antiqua" pitchFamily="18" charset="0"/>
              </a:rPr>
              <a:t>Neki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oblici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su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nestabilni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na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vazduhu</a:t>
            </a:r>
            <a:r>
              <a:rPr lang="en-US" sz="2400" dirty="0">
                <a:latin typeface="Book Antiqua" pitchFamily="18" charset="0"/>
              </a:rPr>
              <a:t>. </a:t>
            </a:r>
            <a:r>
              <a:rPr lang="en-US" sz="2400" dirty="0" err="1" smtClean="0">
                <a:latin typeface="Book Antiqua" pitchFamily="18" charset="0"/>
              </a:rPr>
              <a:t>Višak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unete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folne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kiseline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izlučuje</a:t>
            </a:r>
            <a:r>
              <a:rPr lang="en-US" sz="2400" dirty="0">
                <a:latin typeface="Book Antiqua" pitchFamily="18" charset="0"/>
              </a:rPr>
              <a:t> se </a:t>
            </a:r>
            <a:r>
              <a:rPr lang="en-US" sz="2400" dirty="0" err="1">
                <a:latin typeface="Book Antiqua" pitchFamily="18" charset="0"/>
              </a:rPr>
              <a:t>iz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organizma</a:t>
            </a:r>
            <a:r>
              <a:rPr lang="en-US" sz="2400" dirty="0" smtClean="0">
                <a:latin typeface="Book Antiqua" pitchFamily="18" charset="0"/>
              </a:rPr>
              <a:t>.</a:t>
            </a:r>
            <a:endParaRPr lang="en-US" sz="2400" dirty="0">
              <a:latin typeface="Book Antiqua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97152"/>
            <a:ext cx="3381783" cy="190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7981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435608" y="1447800"/>
            <a:ext cx="7528880" cy="5149552"/>
          </a:xfrm>
        </p:spPr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r>
              <a:rPr lang="vi-VN" sz="45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Registrovani lekovi</a:t>
            </a:r>
            <a:r>
              <a:rPr lang="vi-VN" sz="51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:</a:t>
            </a:r>
          </a:p>
          <a:p>
            <a:r>
              <a:rPr lang="sr-Latn-RS" dirty="0">
                <a:latin typeface="Book Antiqua" pitchFamily="18" charset="0"/>
              </a:rPr>
              <a:t>F</a:t>
            </a:r>
            <a:r>
              <a:rPr lang="vi-VN" dirty="0" smtClean="0">
                <a:latin typeface="Book Antiqua" pitchFamily="18" charset="0"/>
              </a:rPr>
              <a:t>erofumarat </a:t>
            </a:r>
            <a:r>
              <a:rPr lang="vi-VN" dirty="0">
                <a:latin typeface="Book Antiqua" pitchFamily="18" charset="0"/>
              </a:rPr>
              <a:t>- HEFEROL (Alkaloid Makedonija),</a:t>
            </a:r>
          </a:p>
          <a:p>
            <a:r>
              <a:rPr lang="sr-Latn-RS" dirty="0">
                <a:latin typeface="Book Antiqua" pitchFamily="18" charset="0"/>
              </a:rPr>
              <a:t>G</a:t>
            </a:r>
            <a:r>
              <a:rPr lang="vi-VN" dirty="0" smtClean="0">
                <a:latin typeface="Book Antiqua" pitchFamily="18" charset="0"/>
              </a:rPr>
              <a:t>vožđe </a:t>
            </a:r>
            <a:r>
              <a:rPr lang="vi-VN" dirty="0">
                <a:latin typeface="Book Antiqua" pitchFamily="18" charset="0"/>
              </a:rPr>
              <a:t>II sulfat - FERRO-GRADUMET (Galenika Srbija),</a:t>
            </a:r>
          </a:p>
          <a:p>
            <a:r>
              <a:rPr lang="sr-Latn-RS" dirty="0">
                <a:latin typeface="Book Antiqua" pitchFamily="18" charset="0"/>
              </a:rPr>
              <a:t>G</a:t>
            </a:r>
            <a:r>
              <a:rPr lang="vi-VN" dirty="0" smtClean="0">
                <a:latin typeface="Book Antiqua" pitchFamily="18" charset="0"/>
              </a:rPr>
              <a:t>vožđe </a:t>
            </a:r>
            <a:r>
              <a:rPr lang="vi-VN" dirty="0">
                <a:latin typeface="Book Antiqua" pitchFamily="18" charset="0"/>
              </a:rPr>
              <a:t>III hidroksid polimaltozni kompleks - FERRUM LEK (Lek Farmaceutska Družba Slovenija),</a:t>
            </a:r>
          </a:p>
          <a:p>
            <a:r>
              <a:rPr lang="sr-Latn-RS" dirty="0" smtClean="0">
                <a:latin typeface="Book Antiqua" pitchFamily="18" charset="0"/>
              </a:rPr>
              <a:t>G</a:t>
            </a:r>
            <a:r>
              <a:rPr lang="vi-VN" dirty="0" smtClean="0">
                <a:latin typeface="Book Antiqua" pitchFamily="18" charset="0"/>
              </a:rPr>
              <a:t>vožđe </a:t>
            </a:r>
            <a:r>
              <a:rPr lang="vi-VN" dirty="0">
                <a:latin typeface="Book Antiqua" pitchFamily="18" charset="0"/>
              </a:rPr>
              <a:t>protein sukcinilat - LEGOFER (Alkaloid Makedonija),</a:t>
            </a:r>
          </a:p>
          <a:p>
            <a:r>
              <a:rPr lang="sr-Latn-RS" dirty="0">
                <a:latin typeface="Book Antiqua" pitchFamily="18" charset="0"/>
              </a:rPr>
              <a:t>G</a:t>
            </a:r>
            <a:r>
              <a:rPr lang="vi-VN" dirty="0" smtClean="0">
                <a:latin typeface="Book Antiqua" pitchFamily="18" charset="0"/>
              </a:rPr>
              <a:t>vožđe </a:t>
            </a:r>
            <a:r>
              <a:rPr lang="vi-VN" dirty="0">
                <a:latin typeface="Book Antiqua" pitchFamily="18" charset="0"/>
              </a:rPr>
              <a:t>II glicin sulfat – ORFERON RETARD (Pliva Hrvatska), ORFERON (Pliva Hrvatska),</a:t>
            </a:r>
          </a:p>
          <a:p>
            <a:r>
              <a:rPr lang="sr-Latn-RS" dirty="0">
                <a:latin typeface="Book Antiqua" pitchFamily="18" charset="0"/>
              </a:rPr>
              <a:t>D</a:t>
            </a:r>
            <a:r>
              <a:rPr lang="vi-VN" dirty="0" smtClean="0">
                <a:latin typeface="Book Antiqua" pitchFamily="18" charset="0"/>
              </a:rPr>
              <a:t>ekstriferon </a:t>
            </a:r>
            <a:r>
              <a:rPr lang="vi-VN" dirty="0">
                <a:latin typeface="Book Antiqua" pitchFamily="18" charset="0"/>
              </a:rPr>
              <a:t>– FEDEX (Zdravlje Srbija),</a:t>
            </a:r>
          </a:p>
          <a:p>
            <a:r>
              <a:rPr lang="sr-Latn-RS" dirty="0">
                <a:latin typeface="Book Antiqua" pitchFamily="18" charset="0"/>
              </a:rPr>
              <a:t>G</a:t>
            </a:r>
            <a:r>
              <a:rPr lang="vi-VN" dirty="0" smtClean="0">
                <a:latin typeface="Book Antiqua" pitchFamily="18" charset="0"/>
              </a:rPr>
              <a:t>vožđe </a:t>
            </a:r>
            <a:r>
              <a:rPr lang="vi-VN" dirty="0">
                <a:latin typeface="Book Antiqua" pitchFamily="18" charset="0"/>
              </a:rPr>
              <a:t>u kombinaciji sa folnom kiselinom – FOLIRON (Remedica Kipar),</a:t>
            </a:r>
          </a:p>
          <a:p>
            <a:r>
              <a:rPr lang="sr-Latn-RS" dirty="0">
                <a:latin typeface="Book Antiqua" pitchFamily="18" charset="0"/>
              </a:rPr>
              <a:t>F</a:t>
            </a:r>
            <a:r>
              <a:rPr lang="vi-VN" dirty="0" smtClean="0">
                <a:latin typeface="Book Antiqua" pitchFamily="18" charset="0"/>
              </a:rPr>
              <a:t>olna </a:t>
            </a:r>
            <a:r>
              <a:rPr lang="vi-VN" dirty="0">
                <a:latin typeface="Book Antiqua" pitchFamily="18" charset="0"/>
              </a:rPr>
              <a:t>kiselina </a:t>
            </a:r>
            <a:r>
              <a:rPr lang="vi-VN" dirty="0" smtClean="0">
                <a:latin typeface="Book Antiqua" pitchFamily="18" charset="0"/>
              </a:rPr>
              <a:t>- </a:t>
            </a:r>
            <a:r>
              <a:rPr lang="vi-VN" dirty="0">
                <a:latin typeface="Book Antiqua" pitchFamily="18" charset="0"/>
              </a:rPr>
              <a:t>FOLNAK (Sigmapharm Srbija), FOLAN (Farmakos Srbija), FOLACIN (Jadran Galenski Laboratorij Hrvatska),</a:t>
            </a:r>
          </a:p>
          <a:p>
            <a:r>
              <a:rPr lang="sr-Latn-RS" dirty="0">
                <a:latin typeface="Book Antiqua" pitchFamily="18" charset="0"/>
              </a:rPr>
              <a:t>C</a:t>
            </a:r>
            <a:r>
              <a:rPr lang="vi-VN" dirty="0" smtClean="0">
                <a:latin typeface="Book Antiqua" pitchFamily="18" charset="0"/>
              </a:rPr>
              <a:t>ijanokobalamin </a:t>
            </a:r>
            <a:r>
              <a:rPr lang="vi-VN" dirty="0">
                <a:latin typeface="Book Antiqua" pitchFamily="18" charset="0"/>
              </a:rPr>
              <a:t>– VITAMIN B 12 (Hemofarm Srbija), VITAMIN B 12 (Krka Slovenija),</a:t>
            </a:r>
          </a:p>
          <a:p>
            <a:r>
              <a:rPr lang="sr-Latn-RS" dirty="0">
                <a:latin typeface="Book Antiqua" pitchFamily="18" charset="0"/>
              </a:rPr>
              <a:t>H</a:t>
            </a:r>
            <a:r>
              <a:rPr lang="vi-VN" dirty="0" smtClean="0">
                <a:latin typeface="Book Antiqua" pitchFamily="18" charset="0"/>
              </a:rPr>
              <a:t>idroksokobalamin </a:t>
            </a:r>
            <a:r>
              <a:rPr lang="vi-VN" dirty="0">
                <a:latin typeface="Book Antiqua" pitchFamily="18" charset="0"/>
              </a:rPr>
              <a:t>– OHB12 (Galenika Srbija</a:t>
            </a:r>
            <a:r>
              <a:rPr lang="vi-VN" dirty="0" smtClean="0">
                <a:latin typeface="Book Antiqua" pitchFamily="18" charset="0"/>
              </a:rPr>
              <a:t>)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224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043608" y="188640"/>
            <a:ext cx="7498080" cy="5736704"/>
          </a:xfrm>
        </p:spPr>
        <p:txBody>
          <a:bodyPr>
            <a:normAutofit fontScale="92500" lnSpcReduction="10000"/>
          </a:bodyPr>
          <a:lstStyle/>
          <a:p>
            <a:pPr marL="82296" indent="0" algn="ctr">
              <a:buNone/>
            </a:pPr>
            <a:r>
              <a:rPr lang="sr-Latn-R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VITAMIN B12</a:t>
            </a:r>
          </a:p>
          <a:p>
            <a:pPr marL="82296" indent="0" algn="ctr">
              <a:buNone/>
            </a:pPr>
            <a:endParaRPr lang="sr-Latn-RS" sz="20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2000" dirty="0" smtClean="0">
                <a:latin typeface="Book Antiqua" pitchFamily="18" charset="0"/>
              </a:rPr>
              <a:t>OHB12</a:t>
            </a:r>
            <a:r>
              <a:rPr lang="en-US" sz="2000" dirty="0">
                <a:latin typeface="Book Antiqua" pitchFamily="18" charset="0"/>
              </a:rPr>
              <a:t>®, 2 500 </a:t>
            </a:r>
            <a:r>
              <a:rPr lang="en-US" sz="2000" dirty="0" err="1">
                <a:latin typeface="Book Antiqua" pitchFamily="18" charset="0"/>
              </a:rPr>
              <a:t>mikrograma</a:t>
            </a:r>
            <a:r>
              <a:rPr lang="en-US" sz="2000" dirty="0">
                <a:latin typeface="Book Antiqua" pitchFamily="18" charset="0"/>
              </a:rPr>
              <a:t>/2 mL, </a:t>
            </a:r>
            <a:r>
              <a:rPr lang="en-US" sz="2000" dirty="0" err="1">
                <a:latin typeface="Book Antiqua" pitchFamily="18" charset="0"/>
              </a:rPr>
              <a:t>rastvor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za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injekciju</a:t>
            </a:r>
            <a:endParaRPr lang="en-US" sz="2000" dirty="0"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2000" dirty="0" smtClean="0">
                <a:latin typeface="Book Antiqua" pitchFamily="18" charset="0"/>
              </a:rPr>
              <a:t>INN</a:t>
            </a:r>
            <a:r>
              <a:rPr lang="en-US" sz="2000" dirty="0">
                <a:latin typeface="Book Antiqua" pitchFamily="18" charset="0"/>
              </a:rPr>
              <a:t>: </a:t>
            </a:r>
            <a:r>
              <a:rPr lang="en-US" sz="2000" dirty="0" err="1" smtClean="0">
                <a:latin typeface="Book Antiqua" pitchFamily="18" charset="0"/>
              </a:rPr>
              <a:t>hidroksokobalamin</a:t>
            </a:r>
            <a:endParaRPr lang="sr-Latn-RS" sz="2000" dirty="0" smtClean="0"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Terapijske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indikacije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2000" dirty="0">
                <a:latin typeface="Book Antiqua" pitchFamily="18" charset="0"/>
              </a:rPr>
              <a:t>- </a:t>
            </a:r>
            <a:r>
              <a:rPr lang="en-US" sz="2000" dirty="0" err="1">
                <a:latin typeface="Book Antiqua" pitchFamily="18" charset="0"/>
              </a:rPr>
              <a:t>Perniciozna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anemija</a:t>
            </a:r>
            <a:r>
              <a:rPr lang="en-US" sz="2000" dirty="0">
                <a:latin typeface="Book Antiqua" pitchFamily="18" charset="0"/>
              </a:rPr>
              <a:t>,</a:t>
            </a:r>
          </a:p>
          <a:p>
            <a:pPr marL="82296" indent="0">
              <a:buNone/>
            </a:pPr>
            <a:r>
              <a:rPr lang="sr-Cyrl-RS" sz="2000" dirty="0" smtClean="0">
                <a:latin typeface="Book Antiqua" pitchFamily="18" charset="0"/>
              </a:rPr>
              <a:t>- </a:t>
            </a:r>
            <a:r>
              <a:rPr lang="en-US" sz="2000" dirty="0" err="1" smtClean="0">
                <a:latin typeface="Book Antiqua" pitchFamily="18" charset="0"/>
              </a:rPr>
              <a:t>profilaksa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>
                <a:latin typeface="Book Antiqua" pitchFamily="18" charset="0"/>
              </a:rPr>
              <a:t>i </a:t>
            </a:r>
            <a:r>
              <a:rPr lang="en-US" sz="2000" dirty="0" err="1">
                <a:latin typeface="Book Antiqua" pitchFamily="18" charset="0"/>
              </a:rPr>
              <a:t>lečenje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drugih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makrocitnih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anemija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usled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nedostatka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vitamina</a:t>
            </a:r>
            <a:r>
              <a:rPr lang="en-US" sz="2000" dirty="0">
                <a:latin typeface="Book Antiqua" pitchFamily="18" charset="0"/>
              </a:rPr>
              <a:t> B12</a:t>
            </a:r>
            <a:r>
              <a:rPr lang="en-US" sz="2000" dirty="0" smtClean="0">
                <a:latin typeface="Book Antiqua" pitchFamily="18" charset="0"/>
              </a:rPr>
              <a:t>,</a:t>
            </a:r>
            <a:endParaRPr lang="sr-Latn-RS" sz="2000" dirty="0" smtClean="0"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Doziranje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i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način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primene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>
              <a:buFontTx/>
              <a:buChar char="-"/>
            </a:pPr>
            <a:r>
              <a:rPr lang="en-US" sz="2000" dirty="0" err="1">
                <a:latin typeface="Book Antiqua" pitchFamily="18" charset="0"/>
              </a:rPr>
              <a:t>Intramuskularna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primena</a:t>
            </a:r>
            <a:r>
              <a:rPr lang="en-US" sz="2000" dirty="0">
                <a:latin typeface="Book Antiqua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en-US" sz="2000" b="1" dirty="0" err="1">
                <a:latin typeface="Book Antiqua" pitchFamily="18" charset="0"/>
              </a:rPr>
              <a:t>Odrasli</a:t>
            </a:r>
            <a:r>
              <a:rPr lang="en-US" sz="2000" b="1" dirty="0">
                <a:latin typeface="Book Antiqua" pitchFamily="18" charset="0"/>
              </a:rPr>
              <a:t> i </a:t>
            </a:r>
            <a:r>
              <a:rPr lang="en-US" sz="2000" b="1" dirty="0" err="1">
                <a:latin typeface="Book Antiqua" pitchFamily="18" charset="0"/>
              </a:rPr>
              <a:t>deca</a:t>
            </a:r>
            <a:endParaRPr lang="en-US" sz="2000" b="1" dirty="0">
              <a:latin typeface="Book Antiqua" pitchFamily="18" charset="0"/>
            </a:endParaRPr>
          </a:p>
          <a:p>
            <a:pPr>
              <a:buFontTx/>
              <a:buChar char="-"/>
            </a:pPr>
            <a:r>
              <a:rPr lang="en-US" sz="2000" dirty="0" err="1">
                <a:latin typeface="Book Antiqua" pitchFamily="18" charset="0"/>
              </a:rPr>
              <a:t>Perniciozna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anemija</a:t>
            </a:r>
            <a:r>
              <a:rPr lang="en-US" sz="2000" dirty="0">
                <a:latin typeface="Book Antiqua" pitchFamily="18" charset="0"/>
              </a:rPr>
              <a:t> i </a:t>
            </a:r>
            <a:r>
              <a:rPr lang="en-US" sz="2000" dirty="0" err="1">
                <a:latin typeface="Book Antiqua" pitchFamily="18" charset="0"/>
              </a:rPr>
              <a:t>druge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makrocitne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anemije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bez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neuroloških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komplikacija</a:t>
            </a:r>
            <a:r>
              <a:rPr lang="en-US" sz="2000" dirty="0">
                <a:latin typeface="Book Antiqua" pitchFamily="18" charset="0"/>
              </a:rPr>
              <a:t>:</a:t>
            </a:r>
          </a:p>
          <a:p>
            <a:pPr>
              <a:buFontTx/>
              <a:buChar char="-"/>
            </a:pPr>
            <a:r>
              <a:rPr lang="en-US" sz="2000" dirty="0" err="1">
                <a:latin typeface="Book Antiqua" pitchFamily="18" charset="0"/>
              </a:rPr>
              <a:t>Početna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doza</a:t>
            </a:r>
            <a:r>
              <a:rPr lang="en-US" sz="2000" dirty="0">
                <a:latin typeface="Book Antiqua" pitchFamily="18" charset="0"/>
              </a:rPr>
              <a:t>: 250 </a:t>
            </a:r>
            <a:r>
              <a:rPr lang="en-US" sz="2000" dirty="0" err="1">
                <a:latin typeface="Book Antiqua" pitchFamily="18" charset="0"/>
              </a:rPr>
              <a:t>mikrograma</a:t>
            </a:r>
            <a:r>
              <a:rPr lang="en-US" sz="2000" dirty="0">
                <a:latin typeface="Book Antiqua" pitchFamily="18" charset="0"/>
              </a:rPr>
              <a:t> - 1 mg </a:t>
            </a:r>
            <a:r>
              <a:rPr lang="en-US" sz="2000" dirty="0" err="1">
                <a:latin typeface="Book Antiqua" pitchFamily="18" charset="0"/>
              </a:rPr>
              <a:t>intramuskularno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svakog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drugog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dana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tokom</a:t>
            </a:r>
            <a:r>
              <a:rPr lang="en-US" sz="2000" dirty="0">
                <a:latin typeface="Book Antiqua" pitchFamily="18" charset="0"/>
              </a:rPr>
              <a:t> 1 </a:t>
            </a:r>
            <a:r>
              <a:rPr lang="en-US" sz="2000" dirty="0" err="1">
                <a:latin typeface="Book Antiqua" pitchFamily="18" charset="0"/>
              </a:rPr>
              <a:t>ili</a:t>
            </a:r>
            <a:r>
              <a:rPr lang="en-US" sz="2000" dirty="0">
                <a:latin typeface="Book Antiqua" pitchFamily="18" charset="0"/>
              </a:rPr>
              <a:t> 2 </a:t>
            </a:r>
            <a:r>
              <a:rPr lang="en-US" sz="2000" dirty="0" err="1">
                <a:latin typeface="Book Antiqua" pitchFamily="18" charset="0"/>
              </a:rPr>
              <a:t>nedelje</a:t>
            </a:r>
            <a:r>
              <a:rPr lang="en-US" sz="2000" dirty="0">
                <a:latin typeface="Book Antiqua" pitchFamily="18" charset="0"/>
              </a:rPr>
              <a:t>, a </a:t>
            </a:r>
            <a:r>
              <a:rPr lang="en-US" sz="2000" dirty="0" err="1">
                <a:latin typeface="Book Antiqua" pitchFamily="18" charset="0"/>
              </a:rPr>
              <a:t>zatim</a:t>
            </a:r>
            <a:endParaRPr lang="en-US" sz="2000" dirty="0">
              <a:latin typeface="Book Antiqua" pitchFamily="18" charset="0"/>
            </a:endParaRPr>
          </a:p>
          <a:p>
            <a:pPr>
              <a:buFontTx/>
              <a:buChar char="-"/>
            </a:pPr>
            <a:r>
              <a:rPr lang="en-US" sz="2000" dirty="0">
                <a:latin typeface="Book Antiqua" pitchFamily="18" charset="0"/>
              </a:rPr>
              <a:t>250 </a:t>
            </a:r>
            <a:r>
              <a:rPr lang="en-US" sz="2000" dirty="0" err="1">
                <a:latin typeface="Book Antiqua" pitchFamily="18" charset="0"/>
              </a:rPr>
              <a:t>mikrograma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nedeljno</a:t>
            </a:r>
            <a:r>
              <a:rPr lang="en-US" sz="2000" dirty="0">
                <a:latin typeface="Book Antiqua" pitchFamily="18" charset="0"/>
              </a:rPr>
              <a:t> do </a:t>
            </a:r>
            <a:r>
              <a:rPr lang="en-US" sz="2000" dirty="0" err="1">
                <a:latin typeface="Book Antiqua" pitchFamily="18" charset="0"/>
              </a:rPr>
              <a:t>normalizacije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krvne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slike</a:t>
            </a:r>
            <a:r>
              <a:rPr lang="en-US" sz="2000" dirty="0">
                <a:latin typeface="Book Antiqua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en-US" sz="2000" dirty="0" err="1">
                <a:latin typeface="Book Antiqua" pitchFamily="18" charset="0"/>
              </a:rPr>
              <a:t>Doza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održavanja</a:t>
            </a:r>
            <a:r>
              <a:rPr lang="en-US" sz="2000" dirty="0">
                <a:latin typeface="Book Antiqua" pitchFamily="18" charset="0"/>
              </a:rPr>
              <a:t>: 1 mg </a:t>
            </a:r>
            <a:r>
              <a:rPr lang="en-US" sz="2000" dirty="0" err="1">
                <a:latin typeface="Book Antiqua" pitchFamily="18" charset="0"/>
              </a:rPr>
              <a:t>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svaka</a:t>
            </a:r>
            <a:r>
              <a:rPr lang="en-US" sz="2000" dirty="0">
                <a:latin typeface="Book Antiqua" pitchFamily="18" charset="0"/>
              </a:rPr>
              <a:t> 2 </a:t>
            </a:r>
            <a:r>
              <a:rPr lang="en-US" sz="2000" dirty="0" err="1">
                <a:latin typeface="Book Antiqua" pitchFamily="18" charset="0"/>
              </a:rPr>
              <a:t>ili</a:t>
            </a:r>
            <a:r>
              <a:rPr lang="en-US" sz="2000" dirty="0">
                <a:latin typeface="Book Antiqua" pitchFamily="18" charset="0"/>
              </a:rPr>
              <a:t> 3 </a:t>
            </a:r>
            <a:r>
              <a:rPr lang="en-US" sz="2000" dirty="0" err="1">
                <a:latin typeface="Book Antiqua" pitchFamily="18" charset="0"/>
              </a:rPr>
              <a:t>meseca</a:t>
            </a:r>
            <a:r>
              <a:rPr lang="en-US" sz="2000" dirty="0" smtClean="0">
                <a:latin typeface="Book Antiqua" pitchFamily="18" charset="0"/>
              </a:rPr>
              <a:t>.</a:t>
            </a:r>
            <a:endParaRPr lang="en-US" sz="2000" dirty="0">
              <a:latin typeface="Book Antiqu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918" y="5225607"/>
            <a:ext cx="1723082" cy="1632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13008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lvl="0" indent="0">
              <a:buClr>
                <a:srgbClr val="3891A7"/>
              </a:buClr>
              <a:buNone/>
            </a:pP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Perniciozna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anemija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i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druge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makrocitne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anemije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sa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neurološkim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komplikacijama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:</a:t>
            </a:r>
          </a:p>
          <a:p>
            <a:pPr lvl="0">
              <a:buClr>
                <a:srgbClr val="3891A7"/>
              </a:buClr>
              <a:buFontTx/>
              <a:buChar char="-"/>
            </a:pP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Početna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doza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: 1 mg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svakog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drugog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dana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dok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se ne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postigne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poboljšanje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.</a:t>
            </a:r>
          </a:p>
          <a:p>
            <a:pPr lvl="0">
              <a:buClr>
                <a:srgbClr val="3891A7"/>
              </a:buClr>
              <a:buFontTx/>
              <a:buChar char="-"/>
            </a:pP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Doza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održavanja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: 1 mg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na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svaka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2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meseca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.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Profilaksa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makrocitne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anemije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usled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nedostatka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vitamina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B12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(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kao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posledice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gastrektomije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 smtClean="0">
                <a:solidFill>
                  <a:prstClr val="black"/>
                </a:solidFill>
                <a:latin typeface="Book Antiqua" pitchFamily="18" charset="0"/>
              </a:rPr>
              <a:t>nekih</a:t>
            </a:r>
            <a:r>
              <a:rPr lang="sr-Latn-RS" sz="20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Book Antiqua" pitchFamily="18" charset="0"/>
              </a:rPr>
              <a:t>malapsorpcionih</a:t>
            </a:r>
            <a:r>
              <a:rPr lang="en-US" sz="20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sindroma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ili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vegetarijanskog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načina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ishrane</a:t>
            </a:r>
            <a:r>
              <a:rPr lang="en-US" sz="2000" dirty="0" smtClean="0">
                <a:solidFill>
                  <a:prstClr val="black"/>
                </a:solidFill>
                <a:latin typeface="Book Antiqua" pitchFamily="18" charset="0"/>
              </a:rPr>
              <a:t>)</a:t>
            </a:r>
            <a:r>
              <a:rPr lang="sr-Latn-RS" sz="2000" dirty="0" smtClean="0">
                <a:solidFill>
                  <a:prstClr val="black"/>
                </a:solidFill>
                <a:latin typeface="Book Antiqua" pitchFamily="18" charset="0"/>
              </a:rPr>
              <a:t>:</a:t>
            </a:r>
          </a:p>
          <a:p>
            <a:pPr marL="82296" indent="0">
              <a:buNone/>
            </a:pPr>
            <a:r>
              <a:rPr lang="sr-Latn-RS" sz="2000" dirty="0" smtClean="0">
                <a:solidFill>
                  <a:prstClr val="black"/>
                </a:solidFill>
                <a:latin typeface="Book Antiqua" pitchFamily="18" charset="0"/>
              </a:rPr>
              <a:t>- </a:t>
            </a:r>
            <a:r>
              <a:rPr lang="en-US" sz="2000" dirty="0" smtClean="0">
                <a:latin typeface="Book Antiqua" pitchFamily="18" charset="0"/>
              </a:rPr>
              <a:t>1 </a:t>
            </a:r>
            <a:r>
              <a:rPr lang="en-US" sz="2000" dirty="0">
                <a:latin typeface="Book Antiqua" pitchFamily="18" charset="0"/>
              </a:rPr>
              <a:t>mg </a:t>
            </a:r>
            <a:r>
              <a:rPr lang="en-US" sz="2000" dirty="0" err="1">
                <a:latin typeface="Book Antiqua" pitchFamily="18" charset="0"/>
              </a:rPr>
              <a:t>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svaka</a:t>
            </a:r>
            <a:r>
              <a:rPr lang="en-US" sz="2000" dirty="0">
                <a:latin typeface="Book Antiqua" pitchFamily="18" charset="0"/>
              </a:rPr>
              <a:t> 2-3 </a:t>
            </a:r>
            <a:r>
              <a:rPr lang="en-US" sz="2000" dirty="0" err="1">
                <a:latin typeface="Book Antiqua" pitchFamily="18" charset="0"/>
              </a:rPr>
              <a:t>meseca</a:t>
            </a:r>
            <a:r>
              <a:rPr lang="en-US" sz="2000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1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Book Antiqua" pitchFamily="18" charset="0"/>
              </a:rPr>
              <a:t>Anemije</a:t>
            </a:r>
            <a:r>
              <a:rPr lang="en-US" dirty="0" smtClean="0">
                <a:latin typeface="Book Antiqua" pitchFamily="18" charset="0"/>
              </a:rPr>
              <a:t>, </a:t>
            </a:r>
            <a:r>
              <a:rPr lang="en-US" dirty="0" err="1" smtClean="0">
                <a:latin typeface="Book Antiqua" pitchFamily="18" charset="0"/>
              </a:rPr>
              <a:t>farmakoterapija</a:t>
            </a:r>
            <a:r>
              <a:rPr lang="en-US" dirty="0" smtClean="0">
                <a:latin typeface="Book Antiqua" pitchFamily="18" charset="0"/>
              </a:rPr>
              <a:t>, </a:t>
            </a:r>
            <a:r>
              <a:rPr lang="en-US" dirty="0" err="1" smtClean="0">
                <a:latin typeface="Book Antiqua" pitchFamily="18" charset="0"/>
              </a:rPr>
              <a:t>zna</a:t>
            </a:r>
            <a:r>
              <a:rPr lang="sr-Latn-RS" dirty="0" smtClean="0">
                <a:latin typeface="Book Antiqua" pitchFamily="18" charset="0"/>
              </a:rPr>
              <a:t>čaj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en-US" sz="4400" b="1" i="0" u="none" strike="noStrike" baseline="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Klasifikacija</a:t>
            </a:r>
            <a:endParaRPr lang="sr-Latn-RS" sz="4400" b="1" i="0" u="none" strike="noStrike" baseline="0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endParaRPr lang="en-US" sz="4400" b="1" i="0" u="none" strike="noStrike" baseline="0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b="1" i="0" u="none" strike="noStrike" baseline="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1. </a:t>
            </a:r>
            <a:r>
              <a:rPr lang="en-US" b="1" i="0" u="none" strike="noStrike" baseline="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Etiološka</a:t>
            </a:r>
            <a:r>
              <a:rPr lang="en-US" b="1" i="0" u="none" strike="noStrike" baseline="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i="0" u="none" strike="noStrike" baseline="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klasifikacija</a:t>
            </a:r>
            <a:endParaRPr lang="en-US" b="1" i="0" u="none" strike="noStrike" baseline="0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b="0" i="0" u="none" strike="noStrike" baseline="0" dirty="0" smtClean="0">
                <a:solidFill>
                  <a:srgbClr val="818385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Anemije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sr-Latn-RS" dirty="0" smtClean="0">
                <a:solidFill>
                  <a:srgbClr val="000000"/>
                </a:solidFill>
                <a:latin typeface="Book Antiqua" pitchFamily="18" charset="0"/>
              </a:rPr>
              <a:t>zbog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smanjene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eritropoeze</a:t>
            </a:r>
            <a:endParaRPr lang="en-US" b="0" i="0" u="none" strike="noStrike" baseline="0" dirty="0" smtClean="0">
              <a:solidFill>
                <a:srgbClr val="000000"/>
              </a:solidFill>
              <a:latin typeface="Book Antiqua" pitchFamily="18" charset="0"/>
            </a:endParaRPr>
          </a:p>
          <a:p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Anemije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usled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povećane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destrukcije</a:t>
            </a:r>
            <a:r>
              <a:rPr lang="sr-Latn-R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sr-Latn-R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eritrocita</a:t>
            </a:r>
            <a:endParaRPr lang="en-US" b="0" i="0" u="none" strike="noStrike" baseline="0" dirty="0" smtClean="0">
              <a:solidFill>
                <a:srgbClr val="000000"/>
              </a:solidFill>
              <a:latin typeface="Book Antiqua" pitchFamily="18" charset="0"/>
            </a:endParaRPr>
          </a:p>
          <a:p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Anemije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zbog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gubitka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krvi</a:t>
            </a:r>
            <a:endParaRPr lang="sr-Latn-RS" dirty="0">
              <a:solidFill>
                <a:srgbClr val="000000"/>
              </a:solidFill>
              <a:latin typeface="Book Antiqua" pitchFamily="18" charset="0"/>
            </a:endParaRPr>
          </a:p>
          <a:p>
            <a:endParaRPr lang="en-US" b="0" i="0" u="none" strike="noStrike" baseline="0" dirty="0" smtClean="0">
              <a:solidFill>
                <a:srgbClr val="000000"/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b="1" i="0" u="none" strike="noStrike" baseline="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2. </a:t>
            </a:r>
            <a:r>
              <a:rPr lang="en-US" b="1" i="0" u="none" strike="noStrike" baseline="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Morfološka</a:t>
            </a:r>
            <a:r>
              <a:rPr lang="en-US" b="1" i="0" u="none" strike="noStrike" baseline="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i="0" u="none" strike="noStrike" baseline="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klasifikacija</a:t>
            </a:r>
            <a:endParaRPr lang="en-US" b="1" i="0" u="none" strike="noStrike" baseline="0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Prema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veličini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krvnih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ćelija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,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odnosno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MCV,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anemije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se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mogu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podeliti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na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:</a:t>
            </a:r>
          </a:p>
          <a:p>
            <a:r>
              <a:rPr lang="en-US" b="0" i="0" u="none" strike="noStrike" baseline="0" dirty="0" smtClean="0">
                <a:solidFill>
                  <a:srgbClr val="818385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Mikrocitne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,</a:t>
            </a:r>
          </a:p>
          <a:p>
            <a:r>
              <a:rPr lang="en-US" b="0" i="0" u="none" strike="noStrike" baseline="0" dirty="0" smtClean="0">
                <a:solidFill>
                  <a:srgbClr val="818385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Normocitne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,</a:t>
            </a:r>
          </a:p>
          <a:p>
            <a:r>
              <a:rPr lang="sr-Latn-RS" dirty="0">
                <a:solidFill>
                  <a:srgbClr val="818385"/>
                </a:solidFill>
                <a:latin typeface="Book Antiqua" pitchFamily="18" charset="0"/>
              </a:rPr>
              <a:t> </a:t>
            </a:r>
            <a:r>
              <a:rPr lang="en-US" b="0" i="0" u="none" strike="noStrike" baseline="0" dirty="0" err="1" smtClean="0">
                <a:solidFill>
                  <a:srgbClr val="000000"/>
                </a:solidFill>
                <a:latin typeface="Book Antiqua" pitchFamily="18" charset="0"/>
              </a:rPr>
              <a:t>Makrocitne</a:t>
            </a:r>
            <a:r>
              <a:rPr lang="en-US" b="0" i="0" u="none" strike="noStrike" baseline="0" dirty="0" smtClean="0">
                <a:solidFill>
                  <a:srgbClr val="000000"/>
                </a:solidFill>
                <a:latin typeface="Book Antiqua" pitchFamily="18" charset="0"/>
              </a:rPr>
              <a:t>.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3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Interakcije sa drugim lekovima i druge vrste interakcija</a:t>
            </a:r>
          </a:p>
          <a:p>
            <a:pPr marL="82296" indent="0">
              <a:buNone/>
            </a:pP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Hloramfenikol</a:t>
            </a:r>
          </a:p>
          <a:p>
            <a:pPr marL="82296" indent="0">
              <a:buNone/>
            </a:pPr>
            <a:r>
              <a:rPr lang="sr-Latn-RS" dirty="0" smtClean="0">
                <a:latin typeface="Book Antiqua" pitchFamily="18" charset="0"/>
              </a:rPr>
              <a:t>- </a:t>
            </a:r>
            <a:r>
              <a:rPr lang="vi-VN" dirty="0" smtClean="0">
                <a:latin typeface="Book Antiqua" pitchFamily="18" charset="0"/>
              </a:rPr>
              <a:t>Parenteralno </a:t>
            </a:r>
            <a:r>
              <a:rPr lang="vi-VN" dirty="0">
                <a:latin typeface="Book Antiqua" pitchFamily="18" charset="0"/>
              </a:rPr>
              <a:t>primenjen hloramfenikol može umanjiti dejstvo hidroksokobalamina kod anemije.</a:t>
            </a:r>
          </a:p>
          <a:p>
            <a:pPr marL="82296" indent="0">
              <a:buNone/>
            </a:pP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Oralni kontraceptivi</a:t>
            </a:r>
          </a:p>
          <a:p>
            <a:pPr marL="82296" indent="0">
              <a:buNone/>
            </a:pPr>
            <a:r>
              <a:rPr lang="sr-Latn-RS" dirty="0" smtClean="0">
                <a:latin typeface="Book Antiqua" pitchFamily="18" charset="0"/>
              </a:rPr>
              <a:t>- </a:t>
            </a:r>
            <a:r>
              <a:rPr lang="vi-VN" dirty="0" smtClean="0">
                <a:latin typeface="Book Antiqua" pitchFamily="18" charset="0"/>
              </a:rPr>
              <a:t>Oralni </a:t>
            </a:r>
            <a:r>
              <a:rPr lang="vi-VN" dirty="0">
                <a:latin typeface="Book Antiqua" pitchFamily="18" charset="0"/>
              </a:rPr>
              <a:t>kontraceptivi mogu da smanje koncentraciju hidroksokobalamina u serumu.</a:t>
            </a:r>
          </a:p>
          <a:p>
            <a:r>
              <a:rPr lang="vi-VN" dirty="0">
                <a:latin typeface="Book Antiqua" pitchFamily="18" charset="0"/>
              </a:rPr>
              <a:t>Malo je verovatno da navedene interakcije imaju klinički </a:t>
            </a:r>
            <a:r>
              <a:rPr lang="vi-VN" dirty="0" smtClean="0">
                <a:latin typeface="Book Antiqua" pitchFamily="18" charset="0"/>
              </a:rPr>
              <a:t>značaj</a:t>
            </a:r>
            <a:r>
              <a:rPr lang="sr-Latn-RS" dirty="0" smtClean="0">
                <a:latin typeface="Book Antiqua" pitchFamily="18" charset="0"/>
              </a:rPr>
              <a:t>, </a:t>
            </a:r>
            <a:r>
              <a:rPr lang="vi-VN" dirty="0" smtClean="0">
                <a:latin typeface="Book Antiqua" pitchFamily="18" charset="0"/>
              </a:rPr>
              <a:t>ali </a:t>
            </a:r>
            <a:r>
              <a:rPr lang="vi-VN" dirty="0">
                <a:latin typeface="Book Antiqua" pitchFamily="18" charset="0"/>
              </a:rPr>
              <a:t>treba ih uzeti u obzir kada se </a:t>
            </a:r>
            <a:r>
              <a:rPr lang="vi-VN" dirty="0" smtClean="0">
                <a:latin typeface="Book Antiqua" pitchFamily="18" charset="0"/>
              </a:rPr>
              <a:t>mere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koncentracije </a:t>
            </a:r>
            <a:r>
              <a:rPr lang="vi-VN" dirty="0">
                <a:latin typeface="Book Antiqua" pitchFamily="18" charset="0"/>
              </a:rPr>
              <a:t>u krvi.</a:t>
            </a:r>
          </a:p>
          <a:p>
            <a:r>
              <a:rPr lang="vi-VN" dirty="0">
                <a:latin typeface="Book Antiqua" pitchFamily="18" charset="0"/>
              </a:rPr>
              <a:t>Antimetaboliti i većina antibiotika utiču na rezultate dijagnostičkih testova za određivanje vitamina </a:t>
            </a:r>
            <a:r>
              <a:rPr lang="vi-VN" dirty="0" smtClean="0">
                <a:latin typeface="Book Antiqua" pitchFamily="18" charset="0"/>
              </a:rPr>
              <a:t>B12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mikrobnim </a:t>
            </a:r>
            <a:r>
              <a:rPr lang="vi-VN" dirty="0">
                <a:latin typeface="Book Antiqua" pitchFamily="18" charset="0"/>
              </a:rPr>
              <a:t>tehnikama.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5628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4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Plodnost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, </a:t>
            </a:r>
            <a:r>
              <a:rPr lang="en-US" sz="24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trudnoća</a:t>
            </a:r>
            <a:r>
              <a:rPr 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i </a:t>
            </a:r>
            <a:r>
              <a:rPr lang="en-US" sz="24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dojenje</a:t>
            </a:r>
            <a:endParaRPr lang="en-US" sz="24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sz="2000" dirty="0" err="1">
                <a:latin typeface="Book Antiqua" pitchFamily="18" charset="0"/>
              </a:rPr>
              <a:t>Hidroksokobalamin</a:t>
            </a:r>
            <a:r>
              <a:rPr lang="en-US" sz="2000" dirty="0">
                <a:latin typeface="Book Antiqua" pitchFamily="18" charset="0"/>
              </a:rPr>
              <a:t> ne </a:t>
            </a:r>
            <a:r>
              <a:rPr lang="en-US" sz="2000" dirty="0" err="1">
                <a:latin typeface="Book Antiqua" pitchFamily="18" charset="0"/>
              </a:rPr>
              <a:t>treba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koristiti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za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lečenje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megaloblastne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anemije</a:t>
            </a:r>
            <a:r>
              <a:rPr lang="en-US" sz="2000" dirty="0">
                <a:latin typeface="Book Antiqua" pitchFamily="18" charset="0"/>
              </a:rPr>
              <a:t> u </a:t>
            </a:r>
            <a:r>
              <a:rPr lang="en-US" sz="2000" dirty="0" err="1">
                <a:latin typeface="Book Antiqua" pitchFamily="18" charset="0"/>
              </a:rPr>
              <a:t>trudnoći</a:t>
            </a:r>
            <a:r>
              <a:rPr lang="en-US" sz="2000" dirty="0">
                <a:latin typeface="Book Antiqua" pitchFamily="18" charset="0"/>
              </a:rPr>
              <a:t>.</a:t>
            </a:r>
          </a:p>
          <a:p>
            <a:r>
              <a:rPr lang="en-US" sz="2000" dirty="0" err="1">
                <a:latin typeface="Book Antiqua" pitchFamily="18" charset="0"/>
              </a:rPr>
              <a:t>Hidroksokobalamin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prelazi</a:t>
            </a:r>
            <a:r>
              <a:rPr lang="en-US" sz="2000" dirty="0">
                <a:latin typeface="Book Antiqua" pitchFamily="18" charset="0"/>
              </a:rPr>
              <a:t> u </a:t>
            </a:r>
            <a:r>
              <a:rPr lang="en-US" sz="2000" dirty="0" err="1">
                <a:latin typeface="Book Antiqua" pitchFamily="18" charset="0"/>
              </a:rPr>
              <a:t>mleko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dojilja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ali</a:t>
            </a:r>
            <a:r>
              <a:rPr lang="en-US" sz="2000" dirty="0">
                <a:latin typeface="Book Antiqua" pitchFamily="18" charset="0"/>
              </a:rPr>
              <a:t> je </a:t>
            </a:r>
            <a:r>
              <a:rPr lang="en-US" sz="2000" dirty="0" err="1">
                <a:latin typeface="Book Antiqua" pitchFamily="18" charset="0"/>
              </a:rPr>
              <a:t>malo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verovatno</a:t>
            </a:r>
            <a:r>
              <a:rPr lang="en-US" sz="2000" dirty="0">
                <a:latin typeface="Book Antiqua" pitchFamily="18" charset="0"/>
              </a:rPr>
              <a:t> da </a:t>
            </a:r>
            <a:r>
              <a:rPr lang="en-US" sz="2000" dirty="0" err="1">
                <a:latin typeface="Book Antiqua" pitchFamily="18" charset="0"/>
              </a:rPr>
              <a:t>može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naškoditi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odojčetu</a:t>
            </a:r>
            <a:r>
              <a:rPr lang="en-US" sz="2000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13799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Neželjena</a:t>
            </a:r>
            <a:r>
              <a:rPr 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dejstva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20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Poremećaji</a:t>
            </a:r>
            <a:r>
              <a:rPr lang="en-US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krvi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i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limfnog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sistema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sz="2000" dirty="0" err="1">
                <a:latin typeface="Book Antiqua" pitchFamily="18" charset="0"/>
              </a:rPr>
              <a:t>Reaktivna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trombocitoza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tokom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prvih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nekoliko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nedelja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terapije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kod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pacijenata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megaloblastnom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anemijom</a:t>
            </a:r>
            <a:r>
              <a:rPr lang="en-US" sz="2000" dirty="0" smtClean="0">
                <a:latin typeface="Book Antiqua" pitchFamily="18" charset="0"/>
              </a:rPr>
              <a:t>.</a:t>
            </a:r>
            <a:endParaRPr lang="sr-Latn-RS" sz="2000" dirty="0" smtClean="0"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Poremećaji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imunskog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sistema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sz="2000" dirty="0" err="1">
                <a:latin typeface="Book Antiqua" pitchFamily="18" charset="0"/>
              </a:rPr>
              <a:t>Reakcije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preosetljivosti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uključujući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osip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svrab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egzantem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anafilaksu</a:t>
            </a:r>
            <a:r>
              <a:rPr lang="en-US" sz="2000" dirty="0">
                <a:latin typeface="Book Antiqua" pitchFamily="18" charset="0"/>
              </a:rPr>
              <a:t>. </a:t>
            </a:r>
            <a:r>
              <a:rPr lang="en-US" sz="2000" dirty="0" err="1">
                <a:latin typeface="Book Antiqua" pitchFamily="18" charset="0"/>
              </a:rPr>
              <a:t>Tokom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terapije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hidroksokobalaminom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može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doći</a:t>
            </a:r>
            <a:r>
              <a:rPr lang="en-US" sz="2000" dirty="0">
                <a:latin typeface="Book Antiqua" pitchFamily="18" charset="0"/>
              </a:rPr>
              <a:t> do </a:t>
            </a:r>
            <a:r>
              <a:rPr lang="en-US" sz="2000" dirty="0" err="1">
                <a:latin typeface="Book Antiqua" pitchFamily="18" charset="0"/>
              </a:rPr>
              <a:t>stvaranja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antitela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kompleks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hidroksokobalamin-transkobalamin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>
                <a:latin typeface="Book Antiqua" pitchFamily="18" charset="0"/>
              </a:rPr>
              <a:t>II.</a:t>
            </a:r>
          </a:p>
          <a:p>
            <a:pPr marL="82296" indent="0">
              <a:buNone/>
            </a:pP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Poremećaji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metabolizma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i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ishrane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sz="2000" dirty="0" err="1">
                <a:latin typeface="Book Antiqua" pitchFamily="18" charset="0"/>
              </a:rPr>
              <a:t>Hipokalemija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početku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terapije</a:t>
            </a:r>
            <a:r>
              <a:rPr lang="en-US" sz="2000" dirty="0">
                <a:latin typeface="Book Antiqua" pitchFamily="18" charset="0"/>
              </a:rPr>
              <a:t>.</a:t>
            </a:r>
          </a:p>
          <a:p>
            <a:pPr marL="82296" indent="0">
              <a:buNone/>
            </a:pP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Poremećaji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nervnog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sistema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sz="2000" dirty="0" err="1">
                <a:latin typeface="Book Antiqua" pitchFamily="18" charset="0"/>
              </a:rPr>
              <a:t>Glavobolja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parestezija</a:t>
            </a:r>
            <a:r>
              <a:rPr lang="en-US" sz="2000" dirty="0">
                <a:latin typeface="Book Antiqua" pitchFamily="18" charset="0"/>
              </a:rPr>
              <a:t>, tremor</a:t>
            </a:r>
            <a:r>
              <a:rPr lang="en-US" sz="2000" dirty="0" smtClean="0">
                <a:latin typeface="Book Antiqua" pitchFamily="18" charset="0"/>
              </a:rPr>
              <a:t>.</a:t>
            </a:r>
            <a:endParaRPr lang="en-US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641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lvl="0" indent="0">
              <a:buClr>
                <a:srgbClr val="3891A7"/>
              </a:buClr>
              <a:buNone/>
            </a:pP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Kardiološki</a:t>
            </a:r>
            <a:r>
              <a:rPr lang="en-US" sz="2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poremećaji</a:t>
            </a:r>
            <a:endParaRPr lang="en-US" sz="2000" b="1" dirty="0">
              <a:solidFill>
                <a:srgbClr val="964305">
                  <a:lumMod val="60000"/>
                  <a:lumOff val="40000"/>
                </a:srgbClr>
              </a:solidFill>
              <a:latin typeface="Book Antiqua" pitchFamily="18" charset="0"/>
            </a:endParaRPr>
          </a:p>
          <a:p>
            <a:pPr lvl="0">
              <a:buClr>
                <a:srgbClr val="3891A7"/>
              </a:buClr>
            </a:pP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Aritmije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usled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hipokalemije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.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Gastrointestinalni</a:t>
            </a:r>
            <a:r>
              <a:rPr lang="en-US" sz="2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poremećaji</a:t>
            </a:r>
            <a:endParaRPr lang="en-US" sz="2000" b="1" dirty="0">
              <a:solidFill>
                <a:srgbClr val="964305">
                  <a:lumMod val="60000"/>
                  <a:lumOff val="40000"/>
                </a:srgbClr>
              </a:solidFill>
              <a:latin typeface="Book Antiqua" pitchFamily="18" charset="0"/>
            </a:endParaRPr>
          </a:p>
          <a:p>
            <a:pPr lvl="0">
              <a:buClr>
                <a:srgbClr val="3891A7"/>
              </a:buClr>
            </a:pP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Mučnina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povraćanje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dijareja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.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Opšti</a:t>
            </a:r>
            <a:r>
              <a:rPr lang="en-US" sz="2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poremećaji</a:t>
            </a:r>
            <a:r>
              <a:rPr lang="en-US" sz="2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i </a:t>
            </a: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reakcije</a:t>
            </a:r>
            <a:r>
              <a:rPr lang="en-US" sz="2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na</a:t>
            </a:r>
            <a:r>
              <a:rPr lang="en-US" sz="2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mestu</a:t>
            </a:r>
            <a:r>
              <a:rPr lang="en-US" sz="20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en-US" sz="2000" b="1" dirty="0" err="1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primene</a:t>
            </a:r>
            <a:endParaRPr lang="en-US" sz="2000" b="1" dirty="0">
              <a:solidFill>
                <a:srgbClr val="964305">
                  <a:lumMod val="60000"/>
                  <a:lumOff val="40000"/>
                </a:srgbClr>
              </a:solidFill>
              <a:latin typeface="Book Antiqua" pitchFamily="18" charset="0"/>
            </a:endParaRPr>
          </a:p>
          <a:p>
            <a:pPr lvl="0">
              <a:buClr>
                <a:srgbClr val="3891A7"/>
              </a:buClr>
            </a:pP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Groznica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drhtavica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naleti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crvenila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vrtoglavica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malaksalost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bol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reakcije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na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mestu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primene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injekcije</a:t>
            </a:r>
            <a:r>
              <a:rPr lang="sr-Latn-R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uključujući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bol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eritem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svrab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induraciju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i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otok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na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mestu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primene</a:t>
            </a:r>
            <a:r>
              <a:rPr lang="en-US" sz="2000" dirty="0" smtClean="0">
                <a:solidFill>
                  <a:prstClr val="black"/>
                </a:solidFill>
                <a:latin typeface="Book Antiqua" pitchFamily="18" charset="0"/>
              </a:rPr>
              <a:t>.</a:t>
            </a:r>
            <a:endParaRPr lang="sr-Latn-RS" sz="2000" dirty="0" smtClean="0">
              <a:solidFill>
                <a:prstClr val="black"/>
              </a:solidFill>
              <a:latin typeface="Book Antiqua" pitchFamily="18" charset="0"/>
            </a:endParaRPr>
          </a:p>
          <a:p>
            <a:pPr marL="82296" lvl="0" indent="0">
              <a:buClr>
                <a:srgbClr val="3891A7"/>
              </a:buClr>
              <a:buNone/>
            </a:pP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Poremećaji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kože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i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potkožnog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tkiva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lvl="0">
              <a:buClr>
                <a:srgbClr val="3891A7"/>
              </a:buClr>
            </a:pP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Akneiformne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i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bulozne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erupcije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.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Poremećaji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bubrega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i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urinarnog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0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sistema</a:t>
            </a:r>
            <a:endParaRPr lang="en-US" sz="2000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lvl="0">
              <a:buClr>
                <a:srgbClr val="3891A7"/>
              </a:buClr>
            </a:pPr>
            <a:r>
              <a:rPr lang="en-US" sz="2000" dirty="0" err="1">
                <a:solidFill>
                  <a:prstClr val="black"/>
                </a:solidFill>
                <a:latin typeface="Book Antiqua" pitchFamily="18" charset="0"/>
              </a:rPr>
              <a:t>Hromaturija</a:t>
            </a:r>
            <a:r>
              <a:rPr lang="en-US" sz="2000" dirty="0">
                <a:solidFill>
                  <a:prstClr val="black"/>
                </a:solidFill>
                <a:latin typeface="Book Antiqua" pitchFamily="18" charset="0"/>
              </a:rPr>
              <a:t>.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689589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FARMAKOLOŠKI PODACI</a:t>
            </a:r>
          </a:p>
          <a:p>
            <a:pPr marL="82296" indent="0">
              <a:buNone/>
            </a:pPr>
            <a:r>
              <a:rPr lang="vi-VN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Farmakoterapijska </a:t>
            </a: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grupa: Antianemici; Vitamin B12 (cijanokobalamin) i analozi</a:t>
            </a:r>
          </a:p>
          <a:p>
            <a:pPr marL="82296" indent="0">
              <a:buNone/>
            </a:pP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ATC šifra: B03BA03</a:t>
            </a:r>
          </a:p>
          <a:p>
            <a:pPr algn="just"/>
            <a:r>
              <a:rPr lang="vi-VN" dirty="0">
                <a:latin typeface="Book Antiqua" pitchFamily="18" charset="0"/>
              </a:rPr>
              <a:t>Hidroksokobalamin se upotrebljava za lečenje i prevenciju deficita vitamina B12. Dnevne potrebe </a:t>
            </a:r>
            <a:r>
              <a:rPr lang="vi-VN" dirty="0" smtClean="0">
                <a:latin typeface="Book Antiqua" pitchFamily="18" charset="0"/>
              </a:rPr>
              <a:t>za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vitaminom </a:t>
            </a:r>
            <a:r>
              <a:rPr lang="vi-VN" dirty="0">
                <a:latin typeface="Book Antiqua" pitchFamily="18" charset="0"/>
              </a:rPr>
              <a:t>B12 kod odraslih su oko 1 - 2 mikrograma i ta količina je prisutna u normalnoj dnevnoj ishrani</a:t>
            </a:r>
            <a:r>
              <a:rPr lang="vi-VN" dirty="0" smtClean="0">
                <a:latin typeface="Book Antiqua" pitchFamily="18" charset="0"/>
              </a:rPr>
              <a:t>.</a:t>
            </a:r>
            <a:endParaRPr lang="en-US" dirty="0" smtClean="0">
              <a:latin typeface="Book Antiqua" pitchFamily="18" charset="0"/>
            </a:endParaRPr>
          </a:p>
          <a:p>
            <a:pPr marL="82296" indent="0" algn="just">
              <a:buNone/>
            </a:pPr>
            <a:endParaRPr lang="vi-VN" dirty="0">
              <a:latin typeface="Book Antiqua" pitchFamily="18" charset="0"/>
            </a:endParaRPr>
          </a:p>
          <a:p>
            <a:pPr algn="just"/>
            <a:r>
              <a:rPr lang="vi-VN" dirty="0">
                <a:latin typeface="Book Antiqua" pitchFamily="18" charset="0"/>
              </a:rPr>
              <a:t>Međutim, s obzirom da se vitamin B12 nalazi samo u proizvodima životinjskog porekla, ali ne i u </a:t>
            </a:r>
            <a:r>
              <a:rPr lang="vi-VN" dirty="0" smtClean="0">
                <a:latin typeface="Book Antiqua" pitchFamily="18" charset="0"/>
              </a:rPr>
              <a:t>povrću,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vegetarijanskojim </a:t>
            </a:r>
            <a:r>
              <a:rPr lang="vi-VN" dirty="0">
                <a:latin typeface="Book Antiqua" pitchFamily="18" charset="0"/>
              </a:rPr>
              <a:t>ili veganskim načinom ishrane, u kojima nisu zastupljeni mlečni proizvodi, se </a:t>
            </a:r>
            <a:r>
              <a:rPr lang="vi-VN" dirty="0" smtClean="0">
                <a:latin typeface="Book Antiqua" pitchFamily="18" charset="0"/>
              </a:rPr>
              <a:t>ne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obezbeđuju </a:t>
            </a:r>
            <a:r>
              <a:rPr lang="vi-VN" dirty="0">
                <a:latin typeface="Book Antiqua" pitchFamily="18" charset="0"/>
              </a:rPr>
              <a:t>dovoljne količine ovog vitamina, iako deficit godinama ne mora biti uočljiv.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6822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187624" y="1556792"/>
            <a:ext cx="7956376" cy="5301208"/>
          </a:xfrm>
        </p:spPr>
        <p:txBody>
          <a:bodyPr>
            <a:noAutofit/>
          </a:bodyPr>
          <a:lstStyle/>
          <a:p>
            <a:pPr algn="just"/>
            <a:r>
              <a:rPr lang="vi-VN" sz="2000" dirty="0">
                <a:latin typeface="Book Antiqua" pitchFamily="18" charset="0"/>
              </a:rPr>
              <a:t>Deficit vitamina B12 se češće javlja kod pacijenata sa sindromima malapsorpcije ili </a:t>
            </a:r>
            <a:r>
              <a:rPr lang="vi-VN" sz="2000" dirty="0" smtClean="0">
                <a:latin typeface="Book Antiqua" pitchFamily="18" charset="0"/>
              </a:rPr>
              <a:t>metaboličkim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poremećajima</a:t>
            </a:r>
            <a:r>
              <a:rPr lang="vi-VN" sz="2000" dirty="0">
                <a:latin typeface="Book Antiqua" pitchFamily="18" charset="0"/>
              </a:rPr>
              <a:t>, megaloblastozom indukovanom azot-suboksidom ili nakon gastrektomije ili obimne </a:t>
            </a:r>
            <a:r>
              <a:rPr lang="vi-VN" sz="2000" dirty="0" smtClean="0">
                <a:latin typeface="Book Antiqua" pitchFamily="18" charset="0"/>
              </a:rPr>
              <a:t>resekcije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ileuma</a:t>
            </a:r>
            <a:r>
              <a:rPr lang="vi-VN" sz="2000" dirty="0">
                <a:latin typeface="Book Antiqua" pitchFamily="18" charset="0"/>
              </a:rPr>
              <a:t>. Dovodi do pojave megaloblastne anemije, demijelinizacije i drugih neuroloških oštećenja.</a:t>
            </a:r>
          </a:p>
          <a:p>
            <a:pPr algn="just"/>
            <a:r>
              <a:rPr lang="vi-VN" sz="2000" dirty="0">
                <a:latin typeface="Book Antiqua" pitchFamily="18" charset="0"/>
              </a:rPr>
              <a:t>Nakon oralne primene vitamin B12 se vezuje za intrizični faktor, glikoprotein koji sekretuje </a:t>
            </a:r>
            <a:r>
              <a:rPr lang="vi-VN" sz="2000" dirty="0" smtClean="0">
                <a:latin typeface="Book Antiqua" pitchFamily="18" charset="0"/>
              </a:rPr>
              <a:t>gastrična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mukoza</a:t>
            </a:r>
            <a:r>
              <a:rPr lang="vi-VN" sz="2000" dirty="0">
                <a:latin typeface="Book Antiqua" pitchFamily="18" charset="0"/>
              </a:rPr>
              <a:t>, i na taj način aktivno resorbuje iz gastrointestinalnog trakta. Određena vrsta anemije, poznata </a:t>
            </a:r>
            <a:r>
              <a:rPr lang="vi-VN" sz="2000" dirty="0" smtClean="0">
                <a:latin typeface="Book Antiqua" pitchFamily="18" charset="0"/>
              </a:rPr>
              <a:t>kao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perniciozna </a:t>
            </a:r>
            <a:r>
              <a:rPr lang="vi-VN" sz="2000" dirty="0">
                <a:latin typeface="Book Antiqua" pitchFamily="18" charset="0"/>
              </a:rPr>
              <a:t>anemija, se javlja kod pacijenata koji nemaju intrizički faktor. Resorpija je poremećena i </a:t>
            </a:r>
            <a:r>
              <a:rPr lang="vi-VN" sz="2000" dirty="0" smtClean="0">
                <a:latin typeface="Book Antiqua" pitchFamily="18" charset="0"/>
              </a:rPr>
              <a:t>kod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pacijenata </a:t>
            </a:r>
            <a:r>
              <a:rPr lang="vi-VN" sz="2000" dirty="0">
                <a:latin typeface="Book Antiqua" pitchFamily="18" charset="0"/>
              </a:rPr>
              <a:t>sa bolestima ili malformacijama creva.</a:t>
            </a:r>
          </a:p>
          <a:p>
            <a:pPr algn="just"/>
            <a:r>
              <a:rPr lang="vi-VN" sz="2000" dirty="0">
                <a:latin typeface="Book Antiqua" pitchFamily="18" charset="0"/>
              </a:rPr>
              <a:t>Terapija hidroksokobalaminom uglavnom dovodi do brzog poboljšanja hematoloških parametara i </a:t>
            </a:r>
            <a:r>
              <a:rPr lang="vi-VN" sz="2000" dirty="0" smtClean="0">
                <a:latin typeface="Book Antiqua" pitchFamily="18" charset="0"/>
              </a:rPr>
              <a:t>kliničkog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odgovora</a:t>
            </a:r>
            <a:r>
              <a:rPr lang="vi-VN" sz="2000" dirty="0">
                <a:latin typeface="Book Antiqua" pitchFamily="18" charset="0"/>
              </a:rPr>
              <a:t>. Ipak, do poboljšanja neuroloških simptoma može doći nešto sporije.</a:t>
            </a:r>
            <a:endParaRPr lang="en-US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6560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Farmakokinetički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podaci</a:t>
            </a:r>
            <a:endParaRPr lang="en-US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algn="just"/>
            <a:r>
              <a:rPr lang="en-US" dirty="0" err="1">
                <a:latin typeface="Book Antiqua" pitchFamily="18" charset="0"/>
              </a:rPr>
              <a:t>Hidroksokobalamin</a:t>
            </a:r>
            <a:r>
              <a:rPr lang="en-US" dirty="0">
                <a:latin typeface="Book Antiqua" pitchFamily="18" charset="0"/>
              </a:rPr>
              <a:t> se u </a:t>
            </a:r>
            <a:r>
              <a:rPr lang="en-US" dirty="0" err="1">
                <a:latin typeface="Book Antiqua" pitchFamily="18" charset="0"/>
              </a:rPr>
              <a:t>visokom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procentu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vezuje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proteine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plazme</a:t>
            </a:r>
            <a:r>
              <a:rPr lang="en-US" dirty="0">
                <a:latin typeface="Book Antiqua" pitchFamily="18" charset="0"/>
              </a:rPr>
              <a:t> (</a:t>
            </a:r>
            <a:r>
              <a:rPr lang="en-US" dirty="0" err="1">
                <a:latin typeface="Book Antiqua" pitchFamily="18" charset="0"/>
              </a:rPr>
              <a:t>transkobalamine</a:t>
            </a:r>
            <a:r>
              <a:rPr lang="en-US" dirty="0">
                <a:latin typeface="Book Antiqua" pitchFamily="18" charset="0"/>
              </a:rPr>
              <a:t>); </a:t>
            </a:r>
            <a:r>
              <a:rPr lang="en-US" dirty="0" err="1">
                <a:latin typeface="Book Antiqua" pitchFamily="18" charset="0"/>
              </a:rPr>
              <a:t>transkobalamin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II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je </a:t>
            </a:r>
            <a:r>
              <a:rPr lang="en-US" dirty="0" err="1">
                <a:latin typeface="Book Antiqua" pitchFamily="18" charset="0"/>
              </a:rPr>
              <a:t>uključen</a:t>
            </a:r>
            <a:r>
              <a:rPr lang="en-US" dirty="0">
                <a:latin typeface="Book Antiqua" pitchFamily="18" charset="0"/>
              </a:rPr>
              <a:t> u </a:t>
            </a:r>
            <a:r>
              <a:rPr lang="en-US" dirty="0" err="1">
                <a:latin typeface="Book Antiqua" pitchFamily="18" charset="0"/>
              </a:rPr>
              <a:t>brzi</a:t>
            </a:r>
            <a:r>
              <a:rPr lang="en-US" dirty="0">
                <a:latin typeface="Book Antiqua" pitchFamily="18" charset="0"/>
              </a:rPr>
              <a:t> transport </a:t>
            </a:r>
            <a:r>
              <a:rPr lang="en-US" dirty="0" err="1">
                <a:latin typeface="Book Antiqua" pitchFamily="18" charset="0"/>
              </a:rPr>
              <a:t>kobalamina</a:t>
            </a:r>
            <a:r>
              <a:rPr lang="en-US" dirty="0">
                <a:latin typeface="Book Antiqua" pitchFamily="18" charset="0"/>
              </a:rPr>
              <a:t> do </a:t>
            </a:r>
            <a:r>
              <a:rPr lang="en-US" dirty="0" err="1">
                <a:latin typeface="Book Antiqua" pitchFamily="18" charset="0"/>
              </a:rPr>
              <a:t>tkiva</a:t>
            </a:r>
            <a:r>
              <a:rPr lang="en-US" dirty="0">
                <a:latin typeface="Book Antiqua" pitchFamily="18" charset="0"/>
              </a:rPr>
              <a:t>. </a:t>
            </a:r>
            <a:endParaRPr lang="sr-Latn-RS" dirty="0" smtClean="0">
              <a:latin typeface="Book Antiqua" pitchFamily="18" charset="0"/>
            </a:endParaRPr>
          </a:p>
          <a:p>
            <a:pPr algn="just"/>
            <a:r>
              <a:rPr lang="en-US" dirty="0" err="1" smtClean="0">
                <a:latin typeface="Book Antiqua" pitchFamily="18" charset="0"/>
              </a:rPr>
              <a:t>Deponuje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se u </a:t>
            </a:r>
            <a:r>
              <a:rPr lang="en-US" dirty="0" err="1">
                <a:latin typeface="Book Antiqua" pitchFamily="18" charset="0"/>
              </a:rPr>
              <a:t>jetri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izlučuje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putem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žuči</a:t>
            </a:r>
            <a:r>
              <a:rPr lang="en-US" dirty="0">
                <a:latin typeface="Book Antiqua" pitchFamily="18" charset="0"/>
              </a:rPr>
              <a:t>, i </a:t>
            </a:r>
            <a:r>
              <a:rPr lang="en-US" dirty="0" err="1" smtClean="0">
                <a:latin typeface="Book Antiqua" pitchFamily="18" charset="0"/>
              </a:rPr>
              <a:t>podleže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ekstenzivnoj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enterohepatičkoj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recirkulaciji</a:t>
            </a:r>
            <a:r>
              <a:rPr lang="en-US" dirty="0">
                <a:latin typeface="Book Antiqua" pitchFamily="18" charset="0"/>
              </a:rPr>
              <a:t>. </a:t>
            </a:r>
            <a:endParaRPr lang="sr-Latn-RS" dirty="0" smtClean="0">
              <a:latin typeface="Book Antiqua" pitchFamily="18" charset="0"/>
            </a:endParaRPr>
          </a:p>
          <a:p>
            <a:pPr algn="just"/>
            <a:r>
              <a:rPr lang="en-US" dirty="0" err="1" smtClean="0">
                <a:latin typeface="Book Antiqua" pitchFamily="18" charset="0"/>
              </a:rPr>
              <a:t>Deo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doze se </a:t>
            </a:r>
            <a:r>
              <a:rPr lang="en-US" dirty="0" err="1">
                <a:latin typeface="Book Antiqua" pitchFamily="18" charset="0"/>
              </a:rPr>
              <a:t>izlučuje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urinom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najviše</a:t>
            </a:r>
            <a:r>
              <a:rPr lang="en-US" dirty="0">
                <a:latin typeface="Book Antiqua" pitchFamily="18" charset="0"/>
              </a:rPr>
              <a:t> u </a:t>
            </a:r>
            <a:r>
              <a:rPr lang="en-US" dirty="0" err="1">
                <a:latin typeface="Book Antiqua" pitchFamily="18" charset="0"/>
              </a:rPr>
              <a:t>prvih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osam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sati.</a:t>
            </a:r>
            <a:endParaRPr lang="sr-Latn-RS" dirty="0" smtClean="0">
              <a:latin typeface="Book Antiqua" pitchFamily="18" charset="0"/>
            </a:endParaRPr>
          </a:p>
          <a:p>
            <a:pPr algn="just"/>
            <a:r>
              <a:rPr lang="en-US" dirty="0" err="1" smtClean="0">
                <a:latin typeface="Book Antiqua" pitchFamily="18" charset="0"/>
              </a:rPr>
              <a:t>Prolazi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kroz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placentu</a:t>
            </a:r>
            <a:r>
              <a:rPr lang="en-US" dirty="0">
                <a:latin typeface="Book Antiqua" pitchFamily="18" charset="0"/>
              </a:rPr>
              <a:t> i </a:t>
            </a:r>
            <a:r>
              <a:rPr lang="en-US" dirty="0" err="1">
                <a:latin typeface="Book Antiqua" pitchFamily="18" charset="0"/>
              </a:rPr>
              <a:t>distribuira</a:t>
            </a:r>
            <a:r>
              <a:rPr lang="en-US" dirty="0">
                <a:latin typeface="Book Antiqua" pitchFamily="18" charset="0"/>
              </a:rPr>
              <a:t> se u </a:t>
            </a:r>
            <a:r>
              <a:rPr lang="en-US" dirty="0" err="1">
                <a:latin typeface="Book Antiqua" pitchFamily="18" charset="0"/>
              </a:rPr>
              <a:t>majčino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mleko</a:t>
            </a:r>
            <a:r>
              <a:rPr lang="en-US" dirty="0">
                <a:latin typeface="Book Antiqua" pitchFamily="18" charset="0"/>
              </a:rPr>
              <a:t>. </a:t>
            </a:r>
            <a:endParaRPr lang="sr-Latn-RS" dirty="0" smtClean="0">
              <a:latin typeface="Book Antiqua" pitchFamily="18" charset="0"/>
            </a:endParaRPr>
          </a:p>
          <a:p>
            <a:pPr algn="just"/>
            <a:r>
              <a:rPr lang="en-US" dirty="0" err="1" smtClean="0">
                <a:latin typeface="Book Antiqua" pitchFamily="18" charset="0"/>
              </a:rPr>
              <a:t>Iskoristljivost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hidroksokobalamina</a:t>
            </a:r>
            <a:r>
              <a:rPr lang="en-US" dirty="0">
                <a:latin typeface="Book Antiqua" pitchFamily="18" charset="0"/>
              </a:rPr>
              <a:t> je </a:t>
            </a:r>
            <a:r>
              <a:rPr lang="en-US" dirty="0" err="1">
                <a:latin typeface="Book Antiqua" pitchFamily="18" charset="0"/>
              </a:rPr>
              <a:t>bolja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nego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cijanokobalamina</a:t>
            </a:r>
            <a:r>
              <a:rPr lang="en-US" dirty="0">
                <a:latin typeface="Book Antiqua" pitchFamily="18" charset="0"/>
              </a:rPr>
              <a:t>; </a:t>
            </a:r>
            <a:r>
              <a:rPr lang="en-US" dirty="0" err="1">
                <a:latin typeface="Book Antiqua" pitchFamily="18" charset="0"/>
              </a:rPr>
              <a:t>biološka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raspoloživost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hidroksokobalamina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je 90% </a:t>
            </a:r>
            <a:r>
              <a:rPr lang="en-US" dirty="0" err="1">
                <a:latin typeface="Book Antiqua" pitchFamily="18" charset="0"/>
              </a:rPr>
              <a:t>nakon</a:t>
            </a:r>
            <a:r>
              <a:rPr lang="en-US" dirty="0">
                <a:latin typeface="Book Antiqua" pitchFamily="18" charset="0"/>
              </a:rPr>
              <a:t> doze od 100 </a:t>
            </a:r>
            <a:r>
              <a:rPr lang="en-US" dirty="0" err="1">
                <a:latin typeface="Book Antiqua" pitchFamily="18" charset="0"/>
              </a:rPr>
              <a:t>mikrograma</a:t>
            </a:r>
            <a:r>
              <a:rPr lang="en-US" dirty="0">
                <a:latin typeface="Book Antiqua" pitchFamily="18" charset="0"/>
              </a:rPr>
              <a:t> i </a:t>
            </a:r>
            <a:r>
              <a:rPr lang="en-US" dirty="0" smtClean="0">
                <a:latin typeface="Book Antiqua" pitchFamily="18" charset="0"/>
              </a:rPr>
              <a:t>30%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nakon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doze od 1000 </a:t>
            </a:r>
            <a:r>
              <a:rPr lang="en-US" dirty="0" err="1">
                <a:latin typeface="Book Antiqua" pitchFamily="18" charset="0"/>
              </a:rPr>
              <a:t>mikrograma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što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smatra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dovoljnim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potrebe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organizma</a:t>
            </a:r>
            <a:r>
              <a:rPr lang="en-US" dirty="0">
                <a:latin typeface="Book Antiqua" pitchFamily="18" charset="0"/>
              </a:rPr>
              <a:t> u </a:t>
            </a:r>
            <a:r>
              <a:rPr lang="en-US" dirty="0" err="1">
                <a:latin typeface="Book Antiqua" pitchFamily="18" charset="0"/>
              </a:rPr>
              <a:t>periodu</a:t>
            </a:r>
            <a:r>
              <a:rPr lang="en-US" dirty="0">
                <a:latin typeface="Book Antiqua" pitchFamily="18" charset="0"/>
              </a:rPr>
              <a:t> od 2 do </a:t>
            </a:r>
            <a:r>
              <a:rPr lang="en-US" dirty="0" smtClean="0">
                <a:latin typeface="Book Antiqua" pitchFamily="18" charset="0"/>
              </a:rPr>
              <a:t>10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meseci</a:t>
            </a:r>
            <a:r>
              <a:rPr lang="en-US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43421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403648" y="1484784"/>
            <a:ext cx="7416824" cy="5184576"/>
          </a:xfrm>
        </p:spPr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nn-NO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Folna kiselina</a:t>
            </a:r>
          </a:p>
          <a:p>
            <a:r>
              <a:rPr lang="nn-NO" sz="2200" dirty="0" smtClean="0">
                <a:latin typeface="Book Antiqua" pitchFamily="18" charset="0"/>
              </a:rPr>
              <a:t>Folacin</a:t>
            </a:r>
            <a:r>
              <a:rPr lang="nn-NO" sz="2200" dirty="0">
                <a:latin typeface="Book Antiqua" pitchFamily="18" charset="0"/>
              </a:rPr>
              <a:t>®, 5 mg, tablete</a:t>
            </a:r>
          </a:p>
          <a:p>
            <a:r>
              <a:rPr lang="nn-NO" sz="2200" dirty="0" smtClean="0">
                <a:latin typeface="Book Antiqua" pitchFamily="18" charset="0"/>
              </a:rPr>
              <a:t>INN: </a:t>
            </a:r>
            <a:r>
              <a:rPr lang="nn-NO" sz="2200" dirty="0">
                <a:latin typeface="Book Antiqua" pitchFamily="18" charset="0"/>
              </a:rPr>
              <a:t>folna </a:t>
            </a:r>
            <a:r>
              <a:rPr lang="nn-NO" sz="2200" dirty="0" smtClean="0">
                <a:latin typeface="Book Antiqua" pitchFamily="18" charset="0"/>
              </a:rPr>
              <a:t>kiselina</a:t>
            </a:r>
          </a:p>
          <a:p>
            <a:pPr marL="82296" indent="0">
              <a:buNone/>
            </a:pP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Terapijske indikacije</a:t>
            </a:r>
          </a:p>
          <a:p>
            <a:pPr marL="82296" indent="0" algn="just">
              <a:buNone/>
            </a:pPr>
            <a:r>
              <a:rPr lang="vi-VN" sz="2200" dirty="0">
                <a:latin typeface="Book Antiqua" pitchFamily="18" charset="0"/>
              </a:rPr>
              <a:t>Folna kiselina pripada grupi B vitamina i neophodna je za normalno stvaranje i sazrevanje crvenih </a:t>
            </a:r>
            <a:r>
              <a:rPr lang="vi-VN" sz="2200" dirty="0" smtClean="0">
                <a:latin typeface="Book Antiqua" pitchFamily="18" charset="0"/>
              </a:rPr>
              <a:t>krvnih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vi-VN" sz="2200" dirty="0" smtClean="0">
                <a:latin typeface="Book Antiqua" pitchFamily="18" charset="0"/>
              </a:rPr>
              <a:t>zrnaca</a:t>
            </a:r>
            <a:r>
              <a:rPr lang="vi-VN" sz="2200" dirty="0">
                <a:latin typeface="Book Antiqua" pitchFamily="18" charset="0"/>
              </a:rPr>
              <a:t>.</a:t>
            </a:r>
          </a:p>
          <a:p>
            <a:pPr marL="82296" indent="0" algn="just">
              <a:buNone/>
            </a:pPr>
            <a:r>
              <a:rPr lang="vi-VN" sz="2200" dirty="0">
                <a:latin typeface="Book Antiqua" pitchFamily="18" charset="0"/>
              </a:rPr>
              <a:t>Folna kiselina se koristi za:</a:t>
            </a:r>
          </a:p>
          <a:p>
            <a:pPr marL="82296" indent="0" algn="just">
              <a:buNone/>
            </a:pPr>
            <a:r>
              <a:rPr lang="vi-VN" sz="22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1. Terapiju megaloblastne anemije </a:t>
            </a:r>
            <a:r>
              <a:rPr lang="vi-VN" sz="2200" dirty="0">
                <a:latin typeface="Book Antiqua" pitchFamily="18" charset="0"/>
              </a:rPr>
              <a:t>uzrokovane deficitom folata zbog pothranjenosti, </a:t>
            </a:r>
            <a:r>
              <a:rPr lang="vi-VN" sz="2200" dirty="0" smtClean="0">
                <a:latin typeface="Book Antiqua" pitchFamily="18" charset="0"/>
              </a:rPr>
              <a:t>hepatobilijarnih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vi-VN" sz="2200" dirty="0" smtClean="0">
                <a:latin typeface="Book Antiqua" pitchFamily="18" charset="0"/>
              </a:rPr>
              <a:t>bolesti</a:t>
            </a:r>
            <a:r>
              <a:rPr lang="vi-VN" sz="2200" dirty="0">
                <a:latin typeface="Book Antiqua" pitchFamily="18" charset="0"/>
              </a:rPr>
              <a:t>, zapaljenskih bolesti creva (morbus Crohn, ulcerozni kolitis), malapsorpcije (</a:t>
            </a:r>
            <a:r>
              <a:rPr lang="vi-VN" sz="2200" dirty="0" smtClean="0">
                <a:latin typeface="Book Antiqua" pitchFamily="18" charset="0"/>
              </a:rPr>
              <a:t>glutenska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vi-VN" sz="2200" dirty="0" smtClean="0">
                <a:latin typeface="Book Antiqua" pitchFamily="18" charset="0"/>
              </a:rPr>
              <a:t>enteropatija </a:t>
            </a:r>
            <a:r>
              <a:rPr lang="vi-VN" sz="2200" dirty="0">
                <a:latin typeface="Book Antiqua" pitchFamily="18" charset="0"/>
              </a:rPr>
              <a:t>ili celijakija) i povećane potrebe za folnom kiselinom tokom trudnoće. </a:t>
            </a:r>
            <a:endParaRPr lang="en-US" sz="2200" dirty="0">
              <a:latin typeface="Book Antiqua" pitchFamily="18" charset="0"/>
            </a:endParaRPr>
          </a:p>
          <a:p>
            <a:pPr marL="82296" indent="0" algn="just">
              <a:buNone/>
            </a:pPr>
            <a:r>
              <a:rPr lang="vi-VN" sz="2200" dirty="0" smtClean="0">
                <a:latin typeface="Book Antiqua" pitchFamily="18" charset="0"/>
              </a:rPr>
              <a:t>Tablete folne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vi-VN" sz="2200" dirty="0" smtClean="0">
                <a:latin typeface="Book Antiqua" pitchFamily="18" charset="0"/>
              </a:rPr>
              <a:t>kiseline </a:t>
            </a:r>
            <a:r>
              <a:rPr lang="vi-VN" sz="2200" dirty="0">
                <a:latin typeface="Book Antiqua" pitchFamily="18" charset="0"/>
              </a:rPr>
              <a:t>ne treba uzimati kao monoterapiju u slučajevima nedijagnostikovane megaloblastne </a:t>
            </a:r>
            <a:r>
              <a:rPr lang="vi-VN" sz="2200" dirty="0" smtClean="0">
                <a:latin typeface="Book Antiqua" pitchFamily="18" charset="0"/>
              </a:rPr>
              <a:t>anemije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vi-VN" sz="2200" dirty="0" smtClean="0">
                <a:latin typeface="Book Antiqua" pitchFamily="18" charset="0"/>
              </a:rPr>
              <a:t>(npr</a:t>
            </a:r>
            <a:r>
              <a:rPr lang="vi-VN" sz="2200" dirty="0">
                <a:latin typeface="Book Antiqua" pitchFamily="18" charset="0"/>
              </a:rPr>
              <a:t>. kod dece, u slučaju perniciozne anemije ili makrocitne anemije nepoznate etiologije), </a:t>
            </a:r>
            <a:r>
              <a:rPr lang="vi-VN" sz="2200" dirty="0" smtClean="0">
                <a:latin typeface="Book Antiqua" pitchFamily="18" charset="0"/>
              </a:rPr>
              <a:t>osim</a:t>
            </a:r>
            <a:r>
              <a:rPr lang="en-US" sz="2200" dirty="0" smtClean="0">
                <a:latin typeface="Book Antiqua" pitchFamily="18" charset="0"/>
              </a:rPr>
              <a:t> </a:t>
            </a:r>
            <a:r>
              <a:rPr lang="vi-VN" sz="2200" dirty="0" smtClean="0">
                <a:latin typeface="Book Antiqua" pitchFamily="18" charset="0"/>
              </a:rPr>
              <a:t>ukoliko </a:t>
            </a:r>
            <a:r>
              <a:rPr lang="vi-VN" sz="2200" dirty="0">
                <a:latin typeface="Book Antiqua" pitchFamily="18" charset="0"/>
              </a:rPr>
              <a:t>se primenjuju zajedno sa odgovarajućom količinom hidroksikobalamina</a:t>
            </a:r>
            <a:r>
              <a:rPr lang="vi-VN" sz="2200" dirty="0" smtClean="0">
                <a:latin typeface="Book Antiqua" pitchFamily="18" charset="0"/>
              </a:rPr>
              <a:t>.</a:t>
            </a:r>
            <a:endParaRPr lang="vi-VN" sz="2200" dirty="0">
              <a:latin typeface="Book Antiqu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431092"/>
            <a:ext cx="1926976" cy="96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54003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lvl="0" indent="0">
              <a:buClr>
                <a:srgbClr val="3891A7"/>
              </a:buClr>
              <a:buNone/>
            </a:pPr>
            <a:r>
              <a:rPr lang="vi-VN" sz="19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2. Profilaksu nedostatka deficita folne kiseline </a:t>
            </a:r>
            <a:r>
              <a:rPr lang="vi-VN" sz="1900" dirty="0">
                <a:solidFill>
                  <a:prstClr val="black"/>
                </a:solidFill>
                <a:latin typeface="Book Antiqua" pitchFamily="18" charset="0"/>
              </a:rPr>
              <a:t>u hroničnim hemolitičnim stanjima ili kod bubrežne</a:t>
            </a:r>
            <a:r>
              <a:rPr lang="en-US" sz="19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1900" dirty="0">
                <a:solidFill>
                  <a:prstClr val="black"/>
                </a:solidFill>
                <a:latin typeface="Book Antiqua" pitchFamily="18" charset="0"/>
              </a:rPr>
              <a:t>dijalize</a:t>
            </a:r>
            <a:r>
              <a:rPr lang="vi-VN" sz="1900" dirty="0" smtClean="0">
                <a:solidFill>
                  <a:prstClr val="black"/>
                </a:solidFill>
                <a:latin typeface="Book Antiqua" pitchFamily="18" charset="0"/>
              </a:rPr>
              <a:t>.</a:t>
            </a:r>
            <a:endParaRPr lang="en-US" sz="1900" dirty="0" smtClean="0">
              <a:solidFill>
                <a:prstClr val="black"/>
              </a:solidFill>
              <a:latin typeface="Book Antiqua" pitchFamily="18" charset="0"/>
            </a:endParaRPr>
          </a:p>
          <a:p>
            <a:pPr marL="82296" lvl="0" indent="0">
              <a:buClr>
                <a:srgbClr val="3891A7"/>
              </a:buClr>
              <a:buNone/>
            </a:pPr>
            <a:endParaRPr lang="vi-VN" sz="1900" dirty="0">
              <a:solidFill>
                <a:prstClr val="black"/>
              </a:solidFill>
              <a:latin typeface="Book Antiqua" pitchFamily="18" charset="0"/>
            </a:endParaRPr>
          </a:p>
          <a:p>
            <a:pPr marL="82296" lvl="0" indent="0">
              <a:buClr>
                <a:srgbClr val="3891A7"/>
              </a:buClr>
              <a:buNone/>
            </a:pPr>
            <a:r>
              <a:rPr lang="vi-VN" sz="19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3. Prevenciju defekta neuralne cevi novorođenčeta</a:t>
            </a:r>
            <a:r>
              <a:rPr lang="vi-VN" sz="1900" dirty="0">
                <a:solidFill>
                  <a:prstClr val="black"/>
                </a:solidFill>
                <a:latin typeface="Book Antiqua" pitchFamily="18" charset="0"/>
              </a:rPr>
              <a:t>, kod žena koje planiraju trudnoću, a imaju utvrđene</a:t>
            </a:r>
            <a:r>
              <a:rPr lang="en-US" sz="19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1900" dirty="0">
                <a:solidFill>
                  <a:prstClr val="black"/>
                </a:solidFill>
                <a:latin typeface="Book Antiqua" pitchFamily="18" charset="0"/>
              </a:rPr>
              <a:t>faktore rizika</a:t>
            </a:r>
            <a:r>
              <a:rPr lang="en-US" sz="1900" dirty="0" smtClean="0">
                <a:solidFill>
                  <a:prstClr val="black"/>
                </a:solidFill>
                <a:latin typeface="Book Antiqua" pitchFamily="18" charset="0"/>
              </a:rPr>
              <a:t>.</a:t>
            </a:r>
          </a:p>
          <a:p>
            <a:pPr marL="82296" lvl="0" indent="0">
              <a:buClr>
                <a:srgbClr val="3891A7"/>
              </a:buClr>
              <a:buNone/>
            </a:pPr>
            <a:endParaRPr lang="en-US" sz="1900" dirty="0">
              <a:solidFill>
                <a:prstClr val="black"/>
              </a:solidFill>
              <a:latin typeface="Book Antiqua" pitchFamily="18" charset="0"/>
            </a:endParaRPr>
          </a:p>
          <a:p>
            <a:pPr marL="82296" lvl="0" indent="0">
              <a:buClr>
                <a:srgbClr val="3891A7"/>
              </a:buClr>
              <a:buNone/>
            </a:pPr>
            <a:r>
              <a:rPr lang="vi-VN" sz="19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4. Profilaksu nedostatka folne kiseline kod dugotrajnog lečenja antagonistima folne kiseline</a:t>
            </a:r>
            <a:r>
              <a:rPr lang="en-US" sz="19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 </a:t>
            </a:r>
            <a:r>
              <a:rPr lang="vi-VN" sz="1900" dirty="0">
                <a:solidFill>
                  <a:prstClr val="black"/>
                </a:solidFill>
                <a:latin typeface="Book Antiqua" pitchFamily="18" charset="0"/>
              </a:rPr>
              <a:t>(metotreksatom ili kombinacijom sulfometoksazola i trimetoprima) </a:t>
            </a:r>
            <a:r>
              <a:rPr lang="vi-VN" sz="1900" b="1" dirty="0">
                <a:solidFill>
                  <a:srgbClr val="964305">
                    <a:lumMod val="60000"/>
                    <a:lumOff val="40000"/>
                  </a:srgbClr>
                </a:solidFill>
                <a:latin typeface="Book Antiqua" pitchFamily="18" charset="0"/>
              </a:rPr>
              <a:t>ili antikonvulzivima </a:t>
            </a:r>
            <a:r>
              <a:rPr lang="vi-VN" sz="1900" dirty="0">
                <a:solidFill>
                  <a:prstClr val="black"/>
                </a:solidFill>
                <a:latin typeface="Book Antiqua" pitchFamily="18" charset="0"/>
              </a:rPr>
              <a:t>(npr.</a:t>
            </a:r>
            <a:r>
              <a:rPr lang="en-US" sz="1900" dirty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1900" dirty="0">
                <a:solidFill>
                  <a:prstClr val="black"/>
                </a:solidFill>
                <a:latin typeface="Book Antiqua" pitchFamily="18" charset="0"/>
              </a:rPr>
              <a:t>fenitoin, primidon, fenobarbital).</a:t>
            </a:r>
            <a:endParaRPr lang="en-US" sz="1900" dirty="0">
              <a:solidFill>
                <a:prstClr val="black"/>
              </a:solidFill>
              <a:latin typeface="Book Antiqua" pitchFamily="18" charset="0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179386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187624" y="332656"/>
            <a:ext cx="7672896" cy="630168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vi-VN" sz="1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Doziranje i način primene</a:t>
            </a:r>
          </a:p>
          <a:p>
            <a:pPr marL="82296" indent="0">
              <a:buNone/>
            </a:pPr>
            <a:r>
              <a:rPr lang="vi-VN" sz="1800" b="1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Odrasli</a:t>
            </a:r>
            <a:r>
              <a:rPr lang="vi-VN" sz="18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:</a:t>
            </a:r>
          </a:p>
          <a:p>
            <a:r>
              <a:rPr lang="vi-VN" sz="1800" b="1" dirty="0">
                <a:latin typeface="Book Antiqua" pitchFamily="18" charset="0"/>
              </a:rPr>
              <a:t>Terapija megaloblastne anemije uzrokovane deficitom folata: 5 mg (jedna tableta) </a:t>
            </a:r>
            <a:r>
              <a:rPr lang="vi-VN" sz="1800" b="1" dirty="0" smtClean="0">
                <a:latin typeface="Book Antiqua" pitchFamily="18" charset="0"/>
              </a:rPr>
              <a:t>folne</a:t>
            </a:r>
            <a:r>
              <a:rPr lang="en-US" sz="1800" b="1" dirty="0" smtClean="0">
                <a:latin typeface="Book Antiqua" pitchFamily="18" charset="0"/>
              </a:rPr>
              <a:t> </a:t>
            </a:r>
            <a:r>
              <a:rPr lang="vi-VN" sz="1800" b="1" dirty="0" smtClean="0">
                <a:latin typeface="Book Antiqua" pitchFamily="18" charset="0"/>
              </a:rPr>
              <a:t>kiseline dnevno</a:t>
            </a:r>
            <a:r>
              <a:rPr lang="en-US" sz="1800" b="1" dirty="0" smtClean="0">
                <a:latin typeface="Book Antiqua" pitchFamily="18" charset="0"/>
              </a:rPr>
              <a:t> </a:t>
            </a:r>
            <a:r>
              <a:rPr lang="vi-VN" sz="1800" b="1" dirty="0" smtClean="0">
                <a:latin typeface="Book Antiqua" pitchFamily="18" charset="0"/>
              </a:rPr>
              <a:t>tokom </a:t>
            </a:r>
            <a:r>
              <a:rPr lang="vi-VN" sz="1800" b="1" dirty="0">
                <a:latin typeface="Book Antiqua" pitchFamily="18" charset="0"/>
              </a:rPr>
              <a:t>4 meseca</a:t>
            </a:r>
            <a:r>
              <a:rPr lang="vi-VN" sz="1800" dirty="0">
                <a:latin typeface="Book Antiqua" pitchFamily="18" charset="0"/>
              </a:rPr>
              <a:t>, u slučajevima gladovanja (parenteralna ishrana), malapsorpcije, kod zapaljenskih </a:t>
            </a:r>
            <a:r>
              <a:rPr lang="vi-VN" sz="1800" dirty="0" smtClean="0">
                <a:latin typeface="Book Antiqua" pitchFamily="18" charset="0"/>
              </a:rPr>
              <a:t>bolesti</a:t>
            </a:r>
            <a:r>
              <a:rPr lang="en-US" sz="1800" dirty="0" smtClean="0">
                <a:latin typeface="Book Antiqua" pitchFamily="18" charset="0"/>
              </a:rPr>
              <a:t> </a:t>
            </a:r>
            <a:r>
              <a:rPr lang="vi-VN" sz="1800" dirty="0" smtClean="0">
                <a:latin typeface="Book Antiqua" pitchFamily="18" charset="0"/>
              </a:rPr>
              <a:t>creva </a:t>
            </a:r>
            <a:r>
              <a:rPr lang="vi-VN" sz="1800" dirty="0">
                <a:latin typeface="Book Antiqua" pitchFamily="18" charset="0"/>
              </a:rPr>
              <a:t>doza se može povećati do 15 mg dnevno.</a:t>
            </a:r>
          </a:p>
          <a:p>
            <a:r>
              <a:rPr lang="vi-VN" sz="1800" b="1" dirty="0" smtClean="0">
                <a:latin typeface="Book Antiqua" pitchFamily="18" charset="0"/>
              </a:rPr>
              <a:t>Profilaksa </a:t>
            </a:r>
            <a:r>
              <a:rPr lang="vi-VN" sz="1800" b="1" dirty="0">
                <a:latin typeface="Book Antiqua" pitchFamily="18" charset="0"/>
              </a:rPr>
              <a:t>nedostatka folne kiseline uzrokovanog primenom lekova: 5 mg (jedna tableta) folne </a:t>
            </a:r>
            <a:r>
              <a:rPr lang="vi-VN" sz="1800" b="1" dirty="0" smtClean="0">
                <a:latin typeface="Book Antiqua" pitchFamily="18" charset="0"/>
              </a:rPr>
              <a:t>kiseline</a:t>
            </a:r>
            <a:r>
              <a:rPr lang="en-US" sz="1800" b="1" dirty="0" smtClean="0">
                <a:latin typeface="Book Antiqua" pitchFamily="18" charset="0"/>
              </a:rPr>
              <a:t> </a:t>
            </a:r>
            <a:r>
              <a:rPr lang="vi-VN" sz="1800" b="1" dirty="0" smtClean="0">
                <a:latin typeface="Book Antiqua" pitchFamily="18" charset="0"/>
              </a:rPr>
              <a:t>dnevno </a:t>
            </a:r>
            <a:r>
              <a:rPr lang="vi-VN" sz="1800" b="1" dirty="0">
                <a:latin typeface="Book Antiqua" pitchFamily="18" charset="0"/>
              </a:rPr>
              <a:t>tokom 4 meseca</a:t>
            </a:r>
            <a:r>
              <a:rPr lang="vi-VN" sz="1800" dirty="0">
                <a:latin typeface="Book Antiqua" pitchFamily="18" charset="0"/>
              </a:rPr>
              <a:t>; u slučajevima malapsorpcije, doza se može povećati do 15 mg dnevno.</a:t>
            </a:r>
          </a:p>
          <a:p>
            <a:r>
              <a:rPr lang="vi-VN" sz="1800" b="1" dirty="0">
                <a:latin typeface="Book Antiqua" pitchFamily="18" charset="0"/>
              </a:rPr>
              <a:t>Profilaksa hroničnih hemolitičkih stanja ili kod pacijenata na dijalizi: 5 mg (jedna tableta) folne </a:t>
            </a:r>
            <a:r>
              <a:rPr lang="vi-VN" sz="1800" b="1" dirty="0" smtClean="0">
                <a:latin typeface="Book Antiqua" pitchFamily="18" charset="0"/>
              </a:rPr>
              <a:t>kiseline</a:t>
            </a:r>
            <a:r>
              <a:rPr lang="en-US" sz="1800" b="1" dirty="0" smtClean="0">
                <a:latin typeface="Book Antiqua" pitchFamily="18" charset="0"/>
              </a:rPr>
              <a:t> </a:t>
            </a:r>
            <a:r>
              <a:rPr lang="vi-VN" sz="1800" b="1" dirty="0" smtClean="0">
                <a:latin typeface="Book Antiqua" pitchFamily="18" charset="0"/>
              </a:rPr>
              <a:t>dnevno </a:t>
            </a:r>
            <a:r>
              <a:rPr lang="vi-VN" sz="1800" b="1" dirty="0">
                <a:latin typeface="Book Antiqua" pitchFamily="18" charset="0"/>
              </a:rPr>
              <a:t>svakih 1-7 dana</a:t>
            </a:r>
            <a:r>
              <a:rPr lang="vi-VN" sz="1800" dirty="0">
                <a:latin typeface="Book Antiqua" pitchFamily="18" charset="0"/>
              </a:rPr>
              <a:t> u zavisnosti od pratećeg oboljenja.</a:t>
            </a:r>
          </a:p>
          <a:p>
            <a:r>
              <a:rPr lang="vi-VN" sz="1800" b="1" dirty="0">
                <a:latin typeface="Book Antiqua" pitchFamily="18" charset="0"/>
              </a:rPr>
              <a:t>Za prevenciju defekta neuralne cevi kod novorođenčeta preporučuje se trudnicama: 5 mg (jedna </a:t>
            </a:r>
            <a:r>
              <a:rPr lang="vi-VN" sz="1800" b="1" dirty="0" smtClean="0">
                <a:latin typeface="Book Antiqua" pitchFamily="18" charset="0"/>
              </a:rPr>
              <a:t>tableta)</a:t>
            </a:r>
            <a:r>
              <a:rPr lang="en-US" sz="1800" b="1" dirty="0" smtClean="0">
                <a:latin typeface="Book Antiqua" pitchFamily="18" charset="0"/>
              </a:rPr>
              <a:t> </a:t>
            </a:r>
            <a:r>
              <a:rPr lang="vi-VN" sz="1800" b="1" dirty="0" smtClean="0">
                <a:latin typeface="Book Antiqua" pitchFamily="18" charset="0"/>
              </a:rPr>
              <a:t>folne </a:t>
            </a:r>
            <a:r>
              <a:rPr lang="vi-VN" sz="1800" b="1" dirty="0">
                <a:latin typeface="Book Antiqua" pitchFamily="18" charset="0"/>
              </a:rPr>
              <a:t>kiseline dnevno tokom prvog trimestra trudnoće.</a:t>
            </a:r>
            <a:r>
              <a:rPr lang="vi-VN" sz="1800" dirty="0">
                <a:latin typeface="Book Antiqua" pitchFamily="18" charset="0"/>
              </a:rPr>
              <a:t> Kod planirane trudnoće preporučuje se </a:t>
            </a:r>
            <a:r>
              <a:rPr lang="vi-VN" sz="1800" dirty="0" smtClean="0">
                <a:latin typeface="Book Antiqua" pitchFamily="18" charset="0"/>
              </a:rPr>
              <a:t>uzimanje</a:t>
            </a:r>
            <a:r>
              <a:rPr lang="en-US" sz="1800" dirty="0" smtClean="0">
                <a:latin typeface="Book Antiqua" pitchFamily="18" charset="0"/>
              </a:rPr>
              <a:t> </a:t>
            </a:r>
            <a:r>
              <a:rPr lang="vi-VN" sz="1800" dirty="0" smtClean="0">
                <a:latin typeface="Book Antiqua" pitchFamily="18" charset="0"/>
              </a:rPr>
              <a:t>folne </a:t>
            </a:r>
            <a:r>
              <a:rPr lang="vi-VN" sz="1800" dirty="0">
                <a:latin typeface="Book Antiqua" pitchFamily="18" charset="0"/>
              </a:rPr>
              <a:t>kiseline i 4 nedelje pre trudnoće.</a:t>
            </a:r>
          </a:p>
          <a:p>
            <a:r>
              <a:rPr lang="vi-VN" sz="1800" b="1" dirty="0" smtClean="0">
                <a:latin typeface="Book Antiqua" pitchFamily="18" charset="0"/>
              </a:rPr>
              <a:t>Trudnoća:</a:t>
            </a:r>
            <a:r>
              <a:rPr lang="en-US" sz="1800" b="1" dirty="0" smtClean="0">
                <a:latin typeface="Book Antiqua" pitchFamily="18" charset="0"/>
              </a:rPr>
              <a:t> </a:t>
            </a:r>
            <a:r>
              <a:rPr lang="vi-VN" sz="1800" b="1" dirty="0" smtClean="0">
                <a:latin typeface="Book Antiqua" pitchFamily="18" charset="0"/>
              </a:rPr>
              <a:t>Sa </a:t>
            </a:r>
            <a:r>
              <a:rPr lang="vi-VN" sz="1800" b="1" dirty="0">
                <a:latin typeface="Book Antiqua" pitchFamily="18" charset="0"/>
              </a:rPr>
              <a:t>ustanovljenim nedostatkom folne kiseline: 5 mg (jedna tableta) folne kiseline dnevno tokom cele trudnoće.</a:t>
            </a:r>
            <a:endParaRPr lang="en-US" sz="1800" b="1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845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043608" y="1124744"/>
            <a:ext cx="7642096" cy="5328592"/>
          </a:xfrm>
        </p:spPr>
        <p:txBody>
          <a:bodyPr>
            <a:noAutofit/>
          </a:bodyPr>
          <a:lstStyle/>
          <a:p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MCV (</a:t>
            </a:r>
            <a:r>
              <a:rPr 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Mean </a:t>
            </a:r>
            <a:r>
              <a:rPr lang="en-US" sz="16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Corpuscula</a:t>
            </a:r>
            <a:r>
              <a:rPr lang="sr-Latn-R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r</a:t>
            </a:r>
            <a:r>
              <a:rPr 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Volume) </a:t>
            </a:r>
            <a:r>
              <a:rPr lang="en-US" sz="1600" dirty="0">
                <a:latin typeface="Book Antiqua" pitchFamily="18" charset="0"/>
              </a:rPr>
              <a:t>- </a:t>
            </a:r>
            <a:r>
              <a:rPr lang="en-US" sz="1600" dirty="0" err="1">
                <a:latin typeface="Book Antiqua" pitchFamily="18" charset="0"/>
              </a:rPr>
              <a:t>srednji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ćelijski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volumen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je </a:t>
            </a:r>
            <a:r>
              <a:rPr lang="en-US" sz="1600" dirty="0" smtClean="0">
                <a:latin typeface="Book Antiqua" pitchFamily="18" charset="0"/>
              </a:rPr>
              <a:t>pro</a:t>
            </a:r>
            <a:r>
              <a:rPr lang="sr-Latn-RS" sz="1600" dirty="0" smtClean="0">
                <a:latin typeface="Book Antiqua" pitchFamily="18" charset="0"/>
              </a:rPr>
              <a:t>s</a:t>
            </a:r>
            <a:r>
              <a:rPr lang="en-US" sz="1600" dirty="0" err="1" smtClean="0">
                <a:latin typeface="Book Antiqua" pitchFamily="18" charset="0"/>
              </a:rPr>
              <a:t>ečni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volumen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eritrocita</a:t>
            </a:r>
            <a:r>
              <a:rPr lang="en-US" sz="1600" dirty="0">
                <a:latin typeface="Book Antiqua" pitchFamily="18" charset="0"/>
              </a:rPr>
              <a:t>. </a:t>
            </a:r>
            <a:r>
              <a:rPr lang="en-US" sz="1600" dirty="0" err="1">
                <a:latin typeface="Book Antiqua" pitchFamily="18" charset="0"/>
              </a:rPr>
              <a:t>Ovaj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indeks</a:t>
            </a:r>
            <a:r>
              <a:rPr lang="en-US" sz="1600" dirty="0">
                <a:latin typeface="Book Antiqua" pitchFamily="18" charset="0"/>
              </a:rPr>
              <a:t> je </a:t>
            </a:r>
            <a:r>
              <a:rPr lang="en-US" sz="1600" dirty="0" err="1">
                <a:latin typeface="Book Antiqua" pitchFamily="18" charset="0"/>
              </a:rPr>
              <a:t>najvažniji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za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morfološku </a:t>
            </a:r>
            <a:r>
              <a:rPr lang="en-US" sz="1600" dirty="0" err="1" smtClean="0">
                <a:latin typeface="Book Antiqua" pitchFamily="18" charset="0"/>
              </a:rPr>
              <a:t>podelu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anemija</a:t>
            </a:r>
            <a:r>
              <a:rPr lang="en-US" sz="1600" dirty="0">
                <a:latin typeface="Book Antiqua" pitchFamily="18" charset="0"/>
              </a:rPr>
              <a:t>.</a:t>
            </a:r>
          </a:p>
          <a:p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MCH (</a:t>
            </a:r>
            <a:r>
              <a:rPr 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Me</a:t>
            </a:r>
            <a:r>
              <a:rPr lang="sr-Latn-RS" sz="16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an</a:t>
            </a:r>
            <a:r>
              <a:rPr 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C</a:t>
            </a:r>
            <a:r>
              <a:rPr lang="sr-Latn-RS" sz="16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orpuscular</a:t>
            </a:r>
            <a:r>
              <a:rPr 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Hemoglobin) </a:t>
            </a:r>
            <a:r>
              <a:rPr lang="en-US" sz="1600" dirty="0">
                <a:latin typeface="Book Antiqua" pitchFamily="18" charset="0"/>
              </a:rPr>
              <a:t>- </a:t>
            </a:r>
            <a:r>
              <a:rPr lang="en-US" sz="1600" dirty="0" err="1">
                <a:latin typeface="Book Antiqua" pitchFamily="18" charset="0"/>
              </a:rPr>
              <a:t>sre</a:t>
            </a:r>
            <a:r>
              <a:rPr lang="en-US" sz="1600" b="1" dirty="0" err="1">
                <a:latin typeface="Book Antiqua" pitchFamily="18" charset="0"/>
              </a:rPr>
              <a:t>d</a:t>
            </a:r>
            <a:r>
              <a:rPr lang="en-US" sz="1600" dirty="0" err="1">
                <a:latin typeface="Book Antiqua" pitchFamily="18" charset="0"/>
              </a:rPr>
              <a:t>nji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ćelijski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smtClean="0">
                <a:latin typeface="Book Antiqua" pitchFamily="18" charset="0"/>
              </a:rPr>
              <a:t>hemoglobin </a:t>
            </a:r>
            <a:r>
              <a:rPr lang="en-US" sz="1600" dirty="0">
                <a:latin typeface="Book Antiqua" pitchFamily="18" charset="0"/>
              </a:rPr>
              <a:t>je </a:t>
            </a:r>
            <a:r>
              <a:rPr lang="sr-Latn-RS" sz="1600" dirty="0" smtClean="0">
                <a:latin typeface="Book Antiqua" pitchFamily="18" charset="0"/>
              </a:rPr>
              <a:t>prosečna </a:t>
            </a:r>
            <a:r>
              <a:rPr lang="en-US" sz="1600" dirty="0" err="1" smtClean="0">
                <a:latin typeface="Book Antiqua" pitchFamily="18" charset="0"/>
              </a:rPr>
              <a:t>količina</a:t>
            </a:r>
            <a:r>
              <a:rPr lang="sr-Latn-R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hemoglobina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koja</a:t>
            </a:r>
            <a:r>
              <a:rPr lang="en-US" sz="1600" dirty="0">
                <a:latin typeface="Book Antiqua" pitchFamily="18" charset="0"/>
              </a:rPr>
              <a:t> se </a:t>
            </a:r>
            <a:r>
              <a:rPr lang="en-US" sz="1600" dirty="0" err="1">
                <a:latin typeface="Book Antiqua" pitchFamily="18" charset="0"/>
              </a:rPr>
              <a:t>nalazi</a:t>
            </a:r>
            <a:r>
              <a:rPr lang="en-US" sz="1600" dirty="0">
                <a:latin typeface="Book Antiqua" pitchFamily="18" charset="0"/>
              </a:rPr>
              <a:t> u </a:t>
            </a:r>
            <a:r>
              <a:rPr lang="en-US" sz="1600" dirty="0" err="1" smtClean="0">
                <a:latin typeface="Book Antiqua" pitchFamily="18" charset="0"/>
              </a:rPr>
              <a:t>eritrocitu</a:t>
            </a:r>
            <a:r>
              <a:rPr lang="en-US" sz="1600" dirty="0">
                <a:latin typeface="Book Antiqua" pitchFamily="18" charset="0"/>
              </a:rPr>
              <a:t>.</a:t>
            </a:r>
          </a:p>
          <a:p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MCHC (</a:t>
            </a:r>
            <a:r>
              <a:rPr 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Me</a:t>
            </a:r>
            <a:r>
              <a:rPr lang="sr-Latn-R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an</a:t>
            </a:r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Corpuscular Hemoglobin</a:t>
            </a:r>
            <a:r>
              <a:rPr lang="sr-Latn-R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Concentration</a:t>
            </a:r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)</a:t>
            </a:r>
            <a:r>
              <a:rPr lang="en-US" sz="1600" b="1" dirty="0">
                <a:solidFill>
                  <a:schemeClr val="accent5">
                    <a:lumMod val="40000"/>
                    <a:lumOff val="60000"/>
                  </a:schemeClr>
                </a:solidFill>
                <a:latin typeface="Book Antiqua" pitchFamily="18" charset="0"/>
              </a:rPr>
              <a:t>- </a:t>
            </a:r>
            <a:r>
              <a:rPr lang="en-US" sz="1600" dirty="0" err="1">
                <a:latin typeface="Book Antiqua" pitchFamily="18" charset="0"/>
              </a:rPr>
              <a:t>srednja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ćelijska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koncentracija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hemoglobina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je prosečna </a:t>
            </a:r>
            <a:r>
              <a:rPr lang="en-US" sz="1600" dirty="0" err="1" smtClean="0">
                <a:latin typeface="Book Antiqua" pitchFamily="18" charset="0"/>
              </a:rPr>
              <a:t>koncentracija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hemoglobina</a:t>
            </a:r>
            <a:r>
              <a:rPr lang="en-US" sz="1600" dirty="0">
                <a:latin typeface="Book Antiqua" pitchFamily="18" charset="0"/>
              </a:rPr>
              <a:t> u </a:t>
            </a:r>
            <a:r>
              <a:rPr lang="en-US" sz="1600" dirty="0" err="1" smtClean="0">
                <a:latin typeface="Book Antiqua" pitchFamily="18" charset="0"/>
              </a:rPr>
              <a:t>eritrocitu</a:t>
            </a:r>
            <a:r>
              <a:rPr lang="en-US" sz="1600" dirty="0">
                <a:latin typeface="Book Antiqua" pitchFamily="18" charset="0"/>
              </a:rPr>
              <a:t>.</a:t>
            </a:r>
          </a:p>
          <a:p>
            <a:r>
              <a:rPr 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RDW</a:t>
            </a:r>
            <a:r>
              <a:rPr lang="sr-Latn-R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(Red Cell </a:t>
            </a:r>
            <a:r>
              <a:rPr 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Volume</a:t>
            </a:r>
            <a:r>
              <a:rPr lang="sr-Latn-R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Distribution </a:t>
            </a:r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Width) </a:t>
            </a:r>
            <a:r>
              <a:rPr lang="en-US" sz="1600" dirty="0">
                <a:latin typeface="Book Antiqua" pitchFamily="18" charset="0"/>
              </a:rPr>
              <a:t>- </a:t>
            </a:r>
            <a:r>
              <a:rPr lang="en-US" sz="1600" dirty="0" err="1">
                <a:latin typeface="Book Antiqua" pitchFamily="18" charset="0"/>
              </a:rPr>
              <a:t>širina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raspona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volumena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crvenih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krvnih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ćelija</a:t>
            </a:r>
            <a:r>
              <a:rPr lang="en-US" sz="1600" dirty="0" smtClean="0">
                <a:latin typeface="Book Antiqua" pitchFamily="18" charset="0"/>
              </a:rPr>
              <a:t>. </a:t>
            </a:r>
            <a:r>
              <a:rPr lang="en-US" sz="1600" dirty="0" err="1" smtClean="0">
                <a:latin typeface="Book Antiqua" pitchFamily="18" charset="0"/>
              </a:rPr>
              <a:t>Mera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>
                <a:latin typeface="Book Antiqua" pitchFamily="18" charset="0"/>
              </a:rPr>
              <a:t>je </a:t>
            </a:r>
            <a:r>
              <a:rPr lang="en-US" sz="1600" dirty="0" err="1">
                <a:latin typeface="Book Antiqua" pitchFamily="18" charset="0"/>
              </a:rPr>
              <a:t>anizocitoze</a:t>
            </a:r>
            <a:r>
              <a:rPr lang="en-US" sz="1600" dirty="0">
                <a:latin typeface="Book Antiqua" pitchFamily="18" charset="0"/>
              </a:rPr>
              <a:t> i </a:t>
            </a:r>
            <a:r>
              <a:rPr lang="en-US" sz="1600" dirty="0" err="1">
                <a:latin typeface="Book Antiqua" pitchFamily="18" charset="0"/>
              </a:rPr>
              <a:t>povećan</a:t>
            </a:r>
            <a:r>
              <a:rPr lang="en-US" sz="1600" dirty="0">
                <a:latin typeface="Book Antiqua" pitchFamily="18" charset="0"/>
              </a:rPr>
              <a:t> je </a:t>
            </a:r>
            <a:r>
              <a:rPr lang="en-US" sz="1600" dirty="0" err="1">
                <a:latin typeface="Book Antiqua" pitchFamily="18" charset="0"/>
              </a:rPr>
              <a:t>ako</a:t>
            </a:r>
            <a:r>
              <a:rPr lang="en-US" sz="1600" dirty="0">
                <a:latin typeface="Book Antiqua" pitchFamily="18" charset="0"/>
              </a:rPr>
              <a:t> u </a:t>
            </a:r>
            <a:r>
              <a:rPr lang="en-US" sz="1600" dirty="0" err="1">
                <a:latin typeface="Book Antiqua" pitchFamily="18" charset="0"/>
              </a:rPr>
              <a:t>krvi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postoji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nekoliko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populacija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eritrocita</a:t>
            </a:r>
            <a:r>
              <a:rPr lang="sr-Latn-R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različitih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volumena</a:t>
            </a:r>
            <a:r>
              <a:rPr lang="sr-Latn-RS" sz="1600" dirty="0" smtClean="0">
                <a:latin typeface="Book Antiqua" pitchFamily="18" charset="0"/>
              </a:rPr>
              <a:t>.</a:t>
            </a:r>
            <a:endParaRPr lang="en-US" sz="1600" dirty="0">
              <a:latin typeface="Book Antiqua" pitchFamily="18" charset="0"/>
            </a:endParaRPr>
          </a:p>
          <a:p>
            <a:r>
              <a:rPr lang="en-US" sz="16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Izračunavanje</a:t>
            </a:r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16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broja</a:t>
            </a:r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16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retikulocita</a:t>
            </a:r>
            <a:r>
              <a:rPr 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najkorisniji</a:t>
            </a:r>
            <a:r>
              <a:rPr lang="en-US" sz="1600" dirty="0">
                <a:latin typeface="Book Antiqua" pitchFamily="18" charset="0"/>
              </a:rPr>
              <a:t> je </a:t>
            </a:r>
            <a:r>
              <a:rPr lang="en-US" sz="1600" dirty="0" err="1">
                <a:latin typeface="Book Antiqua" pitchFamily="18" charset="0"/>
              </a:rPr>
              <a:t>laboratorijski</a:t>
            </a:r>
            <a:r>
              <a:rPr lang="en-US" sz="1600" dirty="0">
                <a:latin typeface="Book Antiqua" pitchFamily="18" charset="0"/>
              </a:rPr>
              <a:t> test </a:t>
            </a:r>
            <a:r>
              <a:rPr lang="en-US" sz="1600" dirty="0" err="1" smtClean="0">
                <a:latin typeface="Book Antiqua" pitchFamily="18" charset="0"/>
              </a:rPr>
              <a:t>za</a:t>
            </a:r>
            <a:r>
              <a:rPr lang="sr-Latn-R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razl</a:t>
            </a:r>
            <a:r>
              <a:rPr lang="sr-Latn-RS" sz="1600" dirty="0" err="1" smtClean="0">
                <a:latin typeface="Book Antiqua" pitchFamily="18" charset="0"/>
              </a:rPr>
              <a:t>ikovanje</a:t>
            </a:r>
            <a:r>
              <a:rPr lang="sr-Latn-RS" sz="1600" dirty="0" smtClean="0">
                <a:latin typeface="Book Antiqua" pitchFamily="18" charset="0"/>
              </a:rPr>
              <a:t> 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anemija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nastalih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zbog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smanjene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proizvodnje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eritrocita</a:t>
            </a:r>
            <a:r>
              <a:rPr lang="en-US" sz="1600" dirty="0">
                <a:latin typeface="Book Antiqua" pitchFamily="18" charset="0"/>
              </a:rPr>
              <a:t> od </a:t>
            </a:r>
            <a:r>
              <a:rPr lang="en-US" sz="1600" dirty="0" err="1" smtClean="0">
                <a:latin typeface="Book Antiqua" pitchFamily="18" charset="0"/>
              </a:rPr>
              <a:t>onih</a:t>
            </a:r>
            <a:r>
              <a:rPr lang="sr-Latn-R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izazvanih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hemolizom</a:t>
            </a:r>
            <a:r>
              <a:rPr lang="en-US" sz="1600" dirty="0">
                <a:latin typeface="Book Antiqua" pitchFamily="18" charset="0"/>
              </a:rPr>
              <a:t>. </a:t>
            </a:r>
            <a:r>
              <a:rPr lang="en-US" sz="1600" dirty="0" err="1">
                <a:latin typeface="Book Antiqua" pitchFamily="18" charset="0"/>
              </a:rPr>
              <a:t>Retikulocitoza</a:t>
            </a:r>
            <a:r>
              <a:rPr lang="en-US" sz="1600" dirty="0">
                <a:latin typeface="Book Antiqua" pitchFamily="18" charset="0"/>
              </a:rPr>
              <a:t> je </a:t>
            </a:r>
            <a:r>
              <a:rPr lang="en-US" sz="1600" dirty="0" err="1">
                <a:latin typeface="Book Antiqua" pitchFamily="18" charset="0"/>
              </a:rPr>
              <a:t>odraz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otpuštanja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povećanog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broja</a:t>
            </a:r>
            <a:r>
              <a:rPr lang="sr-Latn-R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mladih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ćelija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iz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koštane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srži</a:t>
            </a:r>
            <a:r>
              <a:rPr lang="en-US" sz="1600" dirty="0">
                <a:latin typeface="Book Antiqua" pitchFamily="18" charset="0"/>
              </a:rPr>
              <a:t>.</a:t>
            </a:r>
          </a:p>
          <a:p>
            <a:r>
              <a:rPr lang="en-US" sz="1600" dirty="0" err="1">
                <a:latin typeface="Book Antiqua" pitchFamily="18" charset="0"/>
              </a:rPr>
              <a:t>Kod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deficita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gvožđa </a:t>
            </a:r>
            <a:r>
              <a:rPr lang="en-US" sz="1600" dirty="0" err="1" smtClean="0">
                <a:latin typeface="Book Antiqua" pitchFamily="18" charset="0"/>
              </a:rPr>
              <a:t>ili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kod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poremećaja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sinteze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hemoglobina</a:t>
            </a:r>
            <a:r>
              <a:rPr lang="en-US" sz="1600" dirty="0">
                <a:latin typeface="Book Antiqua" pitchFamily="18" charset="0"/>
              </a:rPr>
              <a:t>, </a:t>
            </a:r>
            <a:r>
              <a:rPr lang="en-US" sz="1600" dirty="0" err="1">
                <a:latin typeface="Book Antiqua" pitchFamily="18" charset="0"/>
              </a:rPr>
              <a:t>dolazi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smtClean="0">
                <a:latin typeface="Book Antiqua" pitchFamily="18" charset="0"/>
              </a:rPr>
              <a:t>do</a:t>
            </a:r>
            <a:r>
              <a:rPr lang="sr-Latn-R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stvaranja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malih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eritrocita</a:t>
            </a:r>
            <a:r>
              <a:rPr lang="en-US" sz="1600" dirty="0">
                <a:latin typeface="Book Antiqua" pitchFamily="18" charset="0"/>
              </a:rPr>
              <a:t>, </a:t>
            </a:r>
            <a:r>
              <a:rPr lang="en-US" sz="1600" dirty="0" err="1">
                <a:latin typeface="Book Antiqua" pitchFamily="18" charset="0"/>
              </a:rPr>
              <a:t>čiji</a:t>
            </a:r>
            <a:r>
              <a:rPr lang="en-US" sz="1600" dirty="0">
                <a:latin typeface="Book Antiqua" pitchFamily="18" charset="0"/>
              </a:rPr>
              <a:t> je MCV &lt; 80 </a:t>
            </a:r>
            <a:r>
              <a:rPr lang="en-US" sz="1600" dirty="0" err="1">
                <a:latin typeface="Book Antiqua" pitchFamily="18" charset="0"/>
              </a:rPr>
              <a:t>fL</a:t>
            </a:r>
            <a:r>
              <a:rPr lang="en-US" sz="1600" dirty="0" err="1" smtClean="0">
                <a:latin typeface="Book Antiqua" pitchFamily="18" charset="0"/>
              </a:rPr>
              <a:t>.</a:t>
            </a:r>
            <a:endParaRPr lang="sr-Latn-RS" sz="1600" dirty="0" smtClean="0">
              <a:latin typeface="Book Antiqua" pitchFamily="18" charset="0"/>
            </a:endParaRPr>
          </a:p>
          <a:p>
            <a:r>
              <a:rPr lang="en-US" sz="1600" dirty="0" err="1">
                <a:latin typeface="Book Antiqua" pitchFamily="18" charset="0"/>
              </a:rPr>
              <a:t>Kod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deficita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vitamina</a:t>
            </a:r>
            <a:r>
              <a:rPr lang="en-US" sz="1600" dirty="0">
                <a:latin typeface="Book Antiqua" pitchFamily="18" charset="0"/>
              </a:rPr>
              <a:t> B12 </a:t>
            </a:r>
            <a:r>
              <a:rPr lang="en-US" sz="1600" dirty="0" err="1">
                <a:latin typeface="Book Antiqua" pitchFamily="18" charset="0"/>
              </a:rPr>
              <a:t>ili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folata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ili</a:t>
            </a:r>
            <a:r>
              <a:rPr lang="en-US" sz="1600" dirty="0">
                <a:latin typeface="Book Antiqua" pitchFamily="18" charset="0"/>
              </a:rPr>
              <a:t> pod </a:t>
            </a:r>
            <a:r>
              <a:rPr lang="en-US" sz="1600" dirty="0" err="1">
                <a:latin typeface="Book Antiqua" pitchFamily="18" charset="0"/>
              </a:rPr>
              <a:t>dejstvom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nekih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lekova</a:t>
            </a:r>
            <a:r>
              <a:rPr lang="en-US" sz="1600" dirty="0">
                <a:latin typeface="Book Antiqua" pitchFamily="18" charset="0"/>
              </a:rPr>
              <a:t>, </a:t>
            </a:r>
            <a:r>
              <a:rPr lang="en-US" sz="1600" dirty="0" err="1" smtClean="0">
                <a:latin typeface="Book Antiqua" pitchFamily="18" charset="0"/>
              </a:rPr>
              <a:t>stvaraju</a:t>
            </a:r>
            <a:r>
              <a:rPr lang="sr-Latn-RS" sz="1600" dirty="0" smtClean="0">
                <a:latin typeface="Book Antiqua" pitchFamily="18" charset="0"/>
              </a:rPr>
              <a:t> </a:t>
            </a:r>
            <a:r>
              <a:rPr lang="en-US" sz="1600" dirty="0" smtClean="0">
                <a:latin typeface="Book Antiqua" pitchFamily="18" charset="0"/>
              </a:rPr>
              <a:t>se </a:t>
            </a:r>
            <a:r>
              <a:rPr lang="en-US" sz="1600" dirty="0" err="1">
                <a:latin typeface="Book Antiqua" pitchFamily="18" charset="0"/>
              </a:rPr>
              <a:t>veći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eritrociti</a:t>
            </a:r>
            <a:r>
              <a:rPr lang="en-US" sz="1600" dirty="0">
                <a:latin typeface="Book Antiqua" pitchFamily="18" charset="0"/>
              </a:rPr>
              <a:t>, MCV &gt; 98 </a:t>
            </a:r>
            <a:r>
              <a:rPr lang="en-US" sz="1600" dirty="0" err="1">
                <a:latin typeface="Book Antiqua" pitchFamily="18" charset="0"/>
              </a:rPr>
              <a:t>fL.</a:t>
            </a:r>
            <a:endParaRPr lang="en-US" sz="16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1408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187624" y="476672"/>
            <a:ext cx="7746064" cy="6264696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en-US" sz="28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Kontraindikacije</a:t>
            </a:r>
            <a:endParaRPr lang="en-US" sz="28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algn="just"/>
            <a:r>
              <a:rPr lang="en-US" sz="2800" dirty="0" err="1" smtClean="0">
                <a:latin typeface="Book Antiqua" pitchFamily="18" charset="0"/>
              </a:rPr>
              <a:t>Preosetljivost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na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folnu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kiselinu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ili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na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bilo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koju</a:t>
            </a:r>
            <a:r>
              <a:rPr lang="en-US" sz="2800" dirty="0">
                <a:latin typeface="Book Antiqua" pitchFamily="18" charset="0"/>
              </a:rPr>
              <a:t> od </a:t>
            </a:r>
            <a:r>
              <a:rPr lang="en-US" sz="2800" dirty="0" err="1">
                <a:latin typeface="Book Antiqua" pitchFamily="18" charset="0"/>
              </a:rPr>
              <a:t>pomoćnih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supstanci</a:t>
            </a:r>
            <a:r>
              <a:rPr lang="en-US" sz="2800" dirty="0">
                <a:latin typeface="Book Antiqua" pitchFamily="18" charset="0"/>
              </a:rPr>
              <a:t> </a:t>
            </a:r>
            <a:endParaRPr lang="en-US" sz="2800" dirty="0" smtClean="0">
              <a:latin typeface="Book Antiqua" pitchFamily="18" charset="0"/>
            </a:endParaRPr>
          </a:p>
          <a:p>
            <a:pPr marL="82296" indent="0" algn="just">
              <a:buNone/>
            </a:pPr>
            <a:endParaRPr lang="en-US" sz="2800" dirty="0">
              <a:latin typeface="Book Antiqua" pitchFamily="18" charset="0"/>
            </a:endParaRPr>
          </a:p>
          <a:p>
            <a:pPr algn="just"/>
            <a:r>
              <a:rPr lang="en-US" sz="2800" dirty="0" err="1" smtClean="0">
                <a:latin typeface="Book Antiqua" pitchFamily="18" charset="0"/>
              </a:rPr>
              <a:t>Dugotrajna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terapija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folnom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kiselinom</a:t>
            </a:r>
            <a:r>
              <a:rPr lang="en-US" sz="2800" dirty="0">
                <a:latin typeface="Book Antiqua" pitchFamily="18" charset="0"/>
              </a:rPr>
              <a:t> je </a:t>
            </a:r>
            <a:r>
              <a:rPr lang="en-US" sz="2800" dirty="0" err="1">
                <a:latin typeface="Book Antiqua" pitchFamily="18" charset="0"/>
              </a:rPr>
              <a:t>kontraindikovana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kod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pacijenata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sa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nelečenim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deficitom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kobalamina</a:t>
            </a:r>
            <a:r>
              <a:rPr lang="en-US" sz="2800" dirty="0">
                <a:latin typeface="Book Antiqua" pitchFamily="18" charset="0"/>
              </a:rPr>
              <a:t>, </a:t>
            </a:r>
            <a:r>
              <a:rPr lang="en-US" sz="2800" dirty="0" err="1">
                <a:latin typeface="Book Antiqua" pitchFamily="18" charset="0"/>
              </a:rPr>
              <a:t>npr</a:t>
            </a:r>
            <a:r>
              <a:rPr lang="en-US" sz="2800" dirty="0">
                <a:latin typeface="Book Antiqua" pitchFamily="18" charset="0"/>
              </a:rPr>
              <a:t>. </a:t>
            </a:r>
            <a:r>
              <a:rPr lang="en-US" sz="2800" dirty="0" err="1">
                <a:latin typeface="Book Antiqua" pitchFamily="18" charset="0"/>
              </a:rPr>
              <a:t>nelečena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perniciozna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anemija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ili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neki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drugi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uzrok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nedostatka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kobalamina</a:t>
            </a:r>
            <a:r>
              <a:rPr lang="en-US" sz="2800" dirty="0">
                <a:latin typeface="Book Antiqua" pitchFamily="18" charset="0"/>
              </a:rPr>
              <a:t>, </a:t>
            </a:r>
            <a:r>
              <a:rPr lang="en-US" sz="2800" dirty="0" err="1" smtClean="0">
                <a:latin typeface="Book Antiqua" pitchFamily="18" charset="0"/>
              </a:rPr>
              <a:t>uključujući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dugogodišnje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vegetarijance</a:t>
            </a:r>
            <a:r>
              <a:rPr lang="en-US" sz="2800" dirty="0">
                <a:latin typeface="Book Antiqua" pitchFamily="18" charset="0"/>
              </a:rPr>
              <a:t>. </a:t>
            </a:r>
            <a:endParaRPr lang="en-US" sz="2800" dirty="0" smtClean="0">
              <a:latin typeface="Book Antiqua" pitchFamily="18" charset="0"/>
            </a:endParaRPr>
          </a:p>
          <a:p>
            <a:pPr algn="just"/>
            <a:endParaRPr lang="en-US" sz="2800" dirty="0" smtClean="0">
              <a:latin typeface="Book Antiqua" pitchFamily="18" charset="0"/>
            </a:endParaRPr>
          </a:p>
          <a:p>
            <a:pPr algn="just"/>
            <a:r>
              <a:rPr lang="en-US" sz="2800" dirty="0" err="1" smtClean="0">
                <a:latin typeface="Book Antiqua" pitchFamily="18" charset="0"/>
              </a:rPr>
              <a:t>Kod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starijih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pacijenata</a:t>
            </a:r>
            <a:r>
              <a:rPr lang="en-US" sz="2800" dirty="0">
                <a:latin typeface="Book Antiqua" pitchFamily="18" charset="0"/>
              </a:rPr>
              <a:t>, pre </a:t>
            </a:r>
            <a:r>
              <a:rPr lang="en-US" sz="2800" dirty="0" err="1">
                <a:latin typeface="Book Antiqua" pitchFamily="18" charset="0"/>
              </a:rPr>
              <a:t>dugotrajne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terapije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folatima</a:t>
            </a:r>
            <a:r>
              <a:rPr lang="en-US" sz="2800" dirty="0">
                <a:latin typeface="Book Antiqua" pitchFamily="18" charset="0"/>
              </a:rPr>
              <a:t>, </a:t>
            </a:r>
            <a:r>
              <a:rPr lang="en-US" sz="2800" dirty="0" err="1">
                <a:latin typeface="Book Antiqua" pitchFamily="18" charset="0"/>
              </a:rPr>
              <a:t>treba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uraditi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smtClean="0">
                <a:latin typeface="Book Antiqua" pitchFamily="18" charset="0"/>
              </a:rPr>
              <a:t>test </a:t>
            </a:r>
            <a:r>
              <a:rPr lang="en-US" sz="2800" dirty="0" err="1" smtClean="0">
                <a:latin typeface="Book Antiqua" pitchFamily="18" charset="0"/>
              </a:rPr>
              <a:t>resorpcije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kobalamina</a:t>
            </a:r>
            <a:r>
              <a:rPr lang="en-US" sz="2800" dirty="0">
                <a:latin typeface="Book Antiqua" pitchFamily="18" charset="0"/>
              </a:rPr>
              <a:t>. </a:t>
            </a:r>
            <a:r>
              <a:rPr lang="en-US" sz="2800" dirty="0" err="1">
                <a:latin typeface="Book Antiqua" pitchFamily="18" charset="0"/>
              </a:rPr>
              <a:t>Folati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primenjivani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kod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ovih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pacijenata</a:t>
            </a:r>
            <a:r>
              <a:rPr lang="en-US" sz="2800" dirty="0">
                <a:latin typeface="Book Antiqua" pitchFamily="18" charset="0"/>
              </a:rPr>
              <a:t> 3 </a:t>
            </a:r>
            <a:r>
              <a:rPr lang="en-US" sz="2800" dirty="0" err="1">
                <a:latin typeface="Book Antiqua" pitchFamily="18" charset="0"/>
              </a:rPr>
              <a:t>ili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više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meseci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su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izazvali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kobalaminsku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neuropatiju</a:t>
            </a:r>
            <a:r>
              <a:rPr lang="en-US" sz="2800" dirty="0">
                <a:latin typeface="Book Antiqua" pitchFamily="18" charset="0"/>
              </a:rPr>
              <a:t>. </a:t>
            </a:r>
            <a:r>
              <a:rPr lang="en-US" sz="2800" dirty="0" err="1">
                <a:latin typeface="Book Antiqua" pitchFamily="18" charset="0"/>
              </a:rPr>
              <a:t>Kod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kratkotrajne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terapije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nije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bilo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štetnih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efekata</a:t>
            </a:r>
            <a:r>
              <a:rPr lang="en-US" sz="2800" dirty="0" smtClean="0">
                <a:latin typeface="Book Antiqua" pitchFamily="18" charset="0"/>
              </a:rPr>
              <a:t>.</a:t>
            </a:r>
          </a:p>
          <a:p>
            <a:pPr marL="82296" indent="0" algn="just">
              <a:buNone/>
            </a:pPr>
            <a:endParaRPr lang="en-US" sz="2800" dirty="0">
              <a:latin typeface="Book Antiqua" pitchFamily="18" charset="0"/>
            </a:endParaRPr>
          </a:p>
          <a:p>
            <a:pPr algn="just"/>
            <a:r>
              <a:rPr lang="en-US" sz="2800" dirty="0" err="1" smtClean="0">
                <a:latin typeface="Book Antiqua" pitchFamily="18" charset="0"/>
              </a:rPr>
              <a:t>Folnu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kiselinu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nikada</a:t>
            </a:r>
            <a:r>
              <a:rPr lang="en-US" sz="2800" dirty="0">
                <a:latin typeface="Book Antiqua" pitchFamily="18" charset="0"/>
              </a:rPr>
              <a:t> ne </a:t>
            </a:r>
            <a:r>
              <a:rPr lang="en-US" sz="2800" dirty="0" err="1">
                <a:latin typeface="Book Antiqua" pitchFamily="18" charset="0"/>
              </a:rPr>
              <a:t>treba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samostalno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primenjivati</a:t>
            </a:r>
            <a:r>
              <a:rPr lang="en-US" sz="2800" dirty="0">
                <a:latin typeface="Book Antiqua" pitchFamily="18" charset="0"/>
              </a:rPr>
              <a:t> u </a:t>
            </a:r>
            <a:r>
              <a:rPr lang="en-US" sz="2800" dirty="0" err="1">
                <a:latin typeface="Book Antiqua" pitchFamily="18" charset="0"/>
              </a:rPr>
              <a:t>terapiji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Adisonove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perniciozne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anemije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ili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drugim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stanjima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sa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deficitom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vitamina</a:t>
            </a:r>
            <a:r>
              <a:rPr lang="en-US" sz="2800" dirty="0">
                <a:latin typeface="Book Antiqua" pitchFamily="18" charset="0"/>
              </a:rPr>
              <a:t> B12, </a:t>
            </a:r>
            <a:r>
              <a:rPr lang="en-US" sz="2800" dirty="0" err="1">
                <a:latin typeface="Book Antiqua" pitchFamily="18" charset="0"/>
              </a:rPr>
              <a:t>jer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može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izazvati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subakutnu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kombinovanu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degeneraciju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kičmene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moždine</a:t>
            </a:r>
            <a:r>
              <a:rPr lang="en-US" sz="2800" dirty="0" smtClean="0">
                <a:latin typeface="Book Antiqua" pitchFamily="18" charset="0"/>
              </a:rPr>
              <a:t>.</a:t>
            </a:r>
          </a:p>
          <a:p>
            <a:pPr marL="82296" indent="0" algn="just">
              <a:buNone/>
            </a:pPr>
            <a:endParaRPr lang="en-US" sz="2800" dirty="0">
              <a:latin typeface="Book Antiqua" pitchFamily="18" charset="0"/>
            </a:endParaRPr>
          </a:p>
          <a:p>
            <a:pPr algn="just"/>
            <a:r>
              <a:rPr lang="en-US" sz="2800" dirty="0" err="1" smtClean="0">
                <a:latin typeface="Book Antiqua" pitchFamily="18" charset="0"/>
              </a:rPr>
              <a:t>Folnu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kiselinu</a:t>
            </a:r>
            <a:r>
              <a:rPr lang="en-US" sz="2800" dirty="0">
                <a:latin typeface="Book Antiqua" pitchFamily="18" charset="0"/>
              </a:rPr>
              <a:t> ne </a:t>
            </a:r>
            <a:r>
              <a:rPr lang="en-US" sz="2800" dirty="0" err="1">
                <a:latin typeface="Book Antiqua" pitchFamily="18" charset="0"/>
              </a:rPr>
              <a:t>treba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primenjivati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kod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postojećih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malignih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oboljenja</a:t>
            </a:r>
            <a:r>
              <a:rPr lang="en-US" sz="2800" dirty="0">
                <a:latin typeface="Book Antiqua" pitchFamily="18" charset="0"/>
              </a:rPr>
              <a:t>, </a:t>
            </a:r>
            <a:r>
              <a:rPr lang="en-US" sz="2800" dirty="0" err="1">
                <a:latin typeface="Book Antiqua" pitchFamily="18" charset="0"/>
              </a:rPr>
              <a:t>osim</a:t>
            </a:r>
            <a:r>
              <a:rPr lang="en-US" sz="2800" dirty="0">
                <a:latin typeface="Book Antiqua" pitchFamily="18" charset="0"/>
              </a:rPr>
              <a:t> u </a:t>
            </a:r>
            <a:r>
              <a:rPr lang="en-US" sz="2800" dirty="0" err="1">
                <a:latin typeface="Book Antiqua" pitchFamily="18" charset="0"/>
              </a:rPr>
              <a:t>slučajevima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kada</a:t>
            </a:r>
            <a:r>
              <a:rPr lang="en-US" sz="2800" dirty="0">
                <a:latin typeface="Book Antiqua" pitchFamily="18" charset="0"/>
              </a:rPr>
              <a:t> se </a:t>
            </a:r>
            <a:r>
              <a:rPr lang="en-US" sz="2800" dirty="0" err="1" smtClean="0">
                <a:latin typeface="Book Antiqua" pitchFamily="18" charset="0"/>
              </a:rPr>
              <a:t>kao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 smtClean="0">
                <a:latin typeface="Book Antiqua" pitchFamily="18" charset="0"/>
              </a:rPr>
              <a:t>ozbiljna</a:t>
            </a:r>
            <a:r>
              <a:rPr lang="en-US" sz="2800" dirty="0" smtClean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komplikacija</a:t>
            </a:r>
            <a:r>
              <a:rPr lang="en-US" sz="2800" dirty="0">
                <a:latin typeface="Book Antiqua" pitchFamily="18" charset="0"/>
              </a:rPr>
              <a:t> ne </a:t>
            </a:r>
            <a:r>
              <a:rPr lang="en-US" sz="2800" dirty="0" err="1">
                <a:latin typeface="Book Antiqua" pitchFamily="18" charset="0"/>
              </a:rPr>
              <a:t>javi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megaloblastna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anemija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uzrokovana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deficitom</a:t>
            </a:r>
            <a:r>
              <a:rPr lang="en-US" sz="2800" dirty="0">
                <a:latin typeface="Book Antiqua" pitchFamily="18" charset="0"/>
              </a:rPr>
              <a:t> </a:t>
            </a:r>
            <a:r>
              <a:rPr lang="en-US" sz="2800" dirty="0" err="1">
                <a:latin typeface="Book Antiqua" pitchFamily="18" charset="0"/>
              </a:rPr>
              <a:t>folata</a:t>
            </a:r>
            <a:r>
              <a:rPr lang="en-US" sz="2800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68753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435608" y="1447800"/>
            <a:ext cx="7456872" cy="5293568"/>
          </a:xfrm>
        </p:spPr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Posebna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upozorenja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i mere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opreza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pri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upotrebi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leka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algn="just"/>
            <a:r>
              <a:rPr lang="en-US" dirty="0" err="1">
                <a:latin typeface="Book Antiqua" pitchFamily="18" charset="0"/>
              </a:rPr>
              <a:t>Uprkos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povoljnom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dejstvu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folne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kiseline</a:t>
            </a:r>
            <a:r>
              <a:rPr lang="en-US" dirty="0">
                <a:latin typeface="Book Antiqua" pitchFamily="18" charset="0"/>
              </a:rPr>
              <a:t> u </a:t>
            </a:r>
            <a:r>
              <a:rPr lang="en-US" dirty="0" err="1">
                <a:latin typeface="Book Antiqua" pitchFamily="18" charset="0"/>
              </a:rPr>
              <a:t>prevenciji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malformacije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neuralne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cevi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treba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biti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oprezan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jer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folna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kiselina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može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maskirati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hematološke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znakove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ranije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neprepoznatog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deficita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vitamina</a:t>
            </a:r>
            <a:r>
              <a:rPr lang="en-US" dirty="0">
                <a:latin typeface="Book Antiqua" pitchFamily="18" charset="0"/>
              </a:rPr>
              <a:t> B12, i time </a:t>
            </a:r>
            <a:r>
              <a:rPr lang="en-US" dirty="0" err="1" smtClean="0">
                <a:latin typeface="Book Antiqua" pitchFamily="18" charset="0"/>
              </a:rPr>
              <a:t>omogućiti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napredovanje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neuroloških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komplikacija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vezanih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uz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taj</a:t>
            </a:r>
            <a:r>
              <a:rPr lang="en-US" dirty="0">
                <a:latin typeface="Book Antiqua" pitchFamily="18" charset="0"/>
              </a:rPr>
              <a:t> deficit</a:t>
            </a:r>
            <a:r>
              <a:rPr lang="en-US" dirty="0" smtClean="0">
                <a:latin typeface="Book Antiqua" pitchFamily="18" charset="0"/>
              </a:rPr>
              <a:t>.</a:t>
            </a:r>
            <a:endParaRPr lang="sr-Latn-RS" dirty="0" smtClean="0">
              <a:latin typeface="Book Antiqua" pitchFamily="18" charset="0"/>
            </a:endParaRPr>
          </a:p>
          <a:p>
            <a:pPr marL="82296" indent="0" algn="just">
              <a:buNone/>
            </a:pPr>
            <a:endParaRPr lang="en-US" dirty="0">
              <a:latin typeface="Book Antiqua" pitchFamily="18" charset="0"/>
            </a:endParaRPr>
          </a:p>
          <a:p>
            <a:pPr algn="just"/>
            <a:r>
              <a:rPr lang="en-US" dirty="0" err="1">
                <a:latin typeface="Book Antiqua" pitchFamily="18" charset="0"/>
              </a:rPr>
              <a:t>Kod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pacijenata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folat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zavisnim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tumorima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ovaj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lek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treba</a:t>
            </a:r>
            <a:r>
              <a:rPr lang="en-US" dirty="0">
                <a:latin typeface="Book Antiqua" pitchFamily="18" charset="0"/>
              </a:rPr>
              <a:t> da se </a:t>
            </a:r>
            <a:r>
              <a:rPr lang="en-US" dirty="0" err="1">
                <a:latin typeface="Book Antiqua" pitchFamily="18" charset="0"/>
              </a:rPr>
              <a:t>primenjuje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povećanim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oprezom</a:t>
            </a:r>
            <a:r>
              <a:rPr lang="en-US" dirty="0" smtClean="0">
                <a:latin typeface="Book Antiqua" pitchFamily="18" charset="0"/>
              </a:rPr>
              <a:t>.</a:t>
            </a:r>
            <a:endParaRPr lang="sr-Latn-RS" dirty="0" smtClean="0">
              <a:latin typeface="Book Antiqua" pitchFamily="18" charset="0"/>
            </a:endParaRPr>
          </a:p>
          <a:p>
            <a:pPr marL="82296" indent="0" algn="just">
              <a:buNone/>
            </a:pPr>
            <a:endParaRPr lang="en-US" dirty="0">
              <a:latin typeface="Book Antiqua" pitchFamily="18" charset="0"/>
            </a:endParaRPr>
          </a:p>
          <a:p>
            <a:pPr algn="just"/>
            <a:r>
              <a:rPr lang="en-US" dirty="0" err="1">
                <a:latin typeface="Book Antiqua" pitchFamily="18" charset="0"/>
              </a:rPr>
              <a:t>Ovaj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lek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nije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namenjen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zdravim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trudnicama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kod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kojih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preporučuje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primena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nižih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doza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već</a:t>
            </a:r>
            <a:r>
              <a:rPr lang="en-US" dirty="0">
                <a:latin typeface="Book Antiqua" pitchFamily="18" charset="0"/>
              </a:rPr>
              <a:t> je </a:t>
            </a:r>
            <a:r>
              <a:rPr lang="en-US" dirty="0" err="1">
                <a:latin typeface="Book Antiqua" pitchFamily="18" charset="0"/>
              </a:rPr>
              <a:t>namenjen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za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trudnice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deficitom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folne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kiseline</a:t>
            </a:r>
            <a:r>
              <a:rPr lang="en-US" dirty="0">
                <a:latin typeface="Book Antiqua" pitchFamily="18" charset="0"/>
              </a:rPr>
              <a:t> i </a:t>
            </a:r>
            <a:r>
              <a:rPr lang="en-US" dirty="0" err="1">
                <a:latin typeface="Book Antiqua" pitchFamily="18" charset="0"/>
              </a:rPr>
              <a:t>žene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rizikom</a:t>
            </a:r>
            <a:r>
              <a:rPr lang="en-US" dirty="0">
                <a:latin typeface="Book Antiqua" pitchFamily="18" charset="0"/>
              </a:rPr>
              <a:t> od </a:t>
            </a:r>
            <a:r>
              <a:rPr lang="en-US" dirty="0" err="1">
                <a:latin typeface="Book Antiqua" pitchFamily="18" charset="0"/>
              </a:rPr>
              <a:t>ponovne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pojave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defekta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neuralne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cevi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fetusa</a:t>
            </a:r>
            <a:r>
              <a:rPr lang="en-US" dirty="0" smtClean="0">
                <a:latin typeface="Book Antiqua" pitchFamily="18" charset="0"/>
              </a:rPr>
              <a:t>.</a:t>
            </a:r>
            <a:endParaRPr lang="sr-Latn-RS" dirty="0" smtClean="0">
              <a:latin typeface="Book Antiqua" pitchFamily="18" charset="0"/>
            </a:endParaRPr>
          </a:p>
          <a:p>
            <a:pPr marL="82296" indent="0" algn="just">
              <a:buNone/>
            </a:pPr>
            <a:endParaRPr lang="en-US" dirty="0">
              <a:latin typeface="Book Antiqua" pitchFamily="18" charset="0"/>
            </a:endParaRPr>
          </a:p>
          <a:p>
            <a:pPr algn="just"/>
            <a:r>
              <a:rPr lang="en-US" dirty="0" err="1" smtClean="0">
                <a:latin typeface="Book Antiqua" pitchFamily="18" charset="0"/>
              </a:rPr>
              <a:t>Lek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sadrži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laktozu</a:t>
            </a:r>
            <a:r>
              <a:rPr lang="en-US" dirty="0">
                <a:latin typeface="Book Antiqua" pitchFamily="18" charset="0"/>
              </a:rPr>
              <a:t>. </a:t>
            </a:r>
            <a:r>
              <a:rPr lang="en-US" dirty="0" err="1">
                <a:latin typeface="Book Antiqua" pitchFamily="18" charset="0"/>
              </a:rPr>
              <a:t>Pacijenti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retkim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naslednim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oboljenjima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intolerancije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galaktozu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 smtClean="0">
                <a:latin typeface="Book Antiqua" pitchFamily="18" charset="0"/>
              </a:rPr>
              <a:t>nedostatkom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laktaze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ili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glukozno-galaktoznom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malapsorpcijom</a:t>
            </a:r>
            <a:r>
              <a:rPr lang="en-US" dirty="0">
                <a:latin typeface="Book Antiqua" pitchFamily="18" charset="0"/>
              </a:rPr>
              <a:t>, ne </a:t>
            </a:r>
            <a:r>
              <a:rPr lang="en-US" dirty="0" err="1">
                <a:latin typeface="Book Antiqua" pitchFamily="18" charset="0"/>
              </a:rPr>
              <a:t>smeju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koristiti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ovaj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lek</a:t>
            </a:r>
            <a:r>
              <a:rPr lang="en-US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043255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Interakcije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sa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drugim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lekovima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i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druge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vrste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interakcija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Antiepileptici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– </a:t>
            </a:r>
            <a:r>
              <a:rPr lang="en-US" dirty="0" err="1">
                <a:latin typeface="Book Antiqua" pitchFamily="18" charset="0"/>
              </a:rPr>
              <a:t>ukoliko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folna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kiselina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koristi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terapiju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deficita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uzrokovanog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upotrebom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antiepileptika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(</a:t>
            </a:r>
            <a:r>
              <a:rPr lang="en-US" dirty="0" err="1">
                <a:latin typeface="Book Antiqua" pitchFamily="18" charset="0"/>
              </a:rPr>
              <a:t>fenitoin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fenobarbital</a:t>
            </a:r>
            <a:r>
              <a:rPr lang="en-US" dirty="0">
                <a:latin typeface="Book Antiqua" pitchFamily="18" charset="0"/>
              </a:rPr>
              <a:t> i </a:t>
            </a:r>
            <a:r>
              <a:rPr lang="en-US" dirty="0" err="1">
                <a:latin typeface="Book Antiqua" pitchFamily="18" charset="0"/>
              </a:rPr>
              <a:t>primidon</a:t>
            </a:r>
            <a:r>
              <a:rPr lang="en-US" dirty="0">
                <a:latin typeface="Book Antiqua" pitchFamily="18" charset="0"/>
              </a:rPr>
              <a:t>), </a:t>
            </a:r>
            <a:r>
              <a:rPr lang="en-US" dirty="0" err="1">
                <a:latin typeface="Book Antiqua" pitchFamily="18" charset="0"/>
              </a:rPr>
              <a:t>dolazi</a:t>
            </a:r>
            <a:r>
              <a:rPr lang="en-US" dirty="0">
                <a:latin typeface="Book Antiqua" pitchFamily="18" charset="0"/>
              </a:rPr>
              <a:t> do </a:t>
            </a:r>
            <a:r>
              <a:rPr lang="en-US" dirty="0" err="1">
                <a:latin typeface="Book Antiqua" pitchFamily="18" charset="0"/>
              </a:rPr>
              <a:t>sniženja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koncentracije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antiepileptika</a:t>
            </a:r>
            <a:r>
              <a:rPr lang="en-US" dirty="0">
                <a:latin typeface="Book Antiqua" pitchFamily="18" charset="0"/>
              </a:rPr>
              <a:t> u </a:t>
            </a:r>
            <a:r>
              <a:rPr lang="en-US" dirty="0" err="1" smtClean="0">
                <a:latin typeface="Book Antiqua" pitchFamily="18" charset="0"/>
              </a:rPr>
              <a:t>plazmi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što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kod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nekih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pacijenata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dovodi</a:t>
            </a:r>
            <a:r>
              <a:rPr lang="en-US" dirty="0">
                <a:latin typeface="Book Antiqua" pitchFamily="18" charset="0"/>
              </a:rPr>
              <a:t> do </a:t>
            </a:r>
            <a:r>
              <a:rPr lang="en-US" dirty="0" err="1">
                <a:latin typeface="Book Antiqua" pitchFamily="18" charset="0"/>
              </a:rPr>
              <a:t>smanjenja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kontrole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epileptičnih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napada</a:t>
            </a:r>
            <a:r>
              <a:rPr lang="en-US" dirty="0">
                <a:latin typeface="Book Antiqua" pitchFamily="18" charset="0"/>
              </a:rPr>
              <a:t>.</a:t>
            </a:r>
          </a:p>
          <a:p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Antibiotici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– </a:t>
            </a:r>
            <a:r>
              <a:rPr lang="en-US" dirty="0" err="1">
                <a:latin typeface="Book Antiqua" pitchFamily="18" charset="0"/>
              </a:rPr>
              <a:t>hloramfenikol</a:t>
            </a:r>
            <a:r>
              <a:rPr lang="en-US" dirty="0">
                <a:latin typeface="Book Antiqua" pitchFamily="18" charset="0"/>
              </a:rPr>
              <a:t> i </a:t>
            </a:r>
            <a:r>
              <a:rPr lang="en-US" dirty="0" err="1">
                <a:latin typeface="Book Antiqua" pitchFamily="18" charset="0"/>
              </a:rPr>
              <a:t>kotrimoksazol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utiču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metabolizam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folne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kiseline</a:t>
            </a:r>
            <a:r>
              <a:rPr lang="en-US" dirty="0">
                <a:latin typeface="Book Antiqua" pitchFamily="18" charset="0"/>
              </a:rPr>
              <a:t>.</a:t>
            </a:r>
          </a:p>
          <a:p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Sulfasalazin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– </a:t>
            </a:r>
            <a:r>
              <a:rPr lang="en-US" dirty="0" err="1">
                <a:latin typeface="Book Antiqua" pitchFamily="18" charset="0"/>
              </a:rPr>
              <a:t>smanjuje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resorpciju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folne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kiseline</a:t>
            </a:r>
            <a:r>
              <a:rPr lang="en-US" dirty="0">
                <a:latin typeface="Book Antiqua" pitchFamily="18" charset="0"/>
              </a:rPr>
              <a:t>.</a:t>
            </a:r>
          </a:p>
          <a:p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Metotreksat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– </a:t>
            </a:r>
            <a:r>
              <a:rPr lang="en-US" dirty="0" err="1">
                <a:latin typeface="Book Antiqua" pitchFamily="18" charset="0"/>
              </a:rPr>
              <a:t>folna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kiselina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može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uticati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toksična</a:t>
            </a:r>
            <a:r>
              <a:rPr lang="en-US" dirty="0">
                <a:latin typeface="Book Antiqua" pitchFamily="18" charset="0"/>
              </a:rPr>
              <a:t> i </a:t>
            </a:r>
            <a:r>
              <a:rPr lang="en-US" dirty="0" err="1">
                <a:latin typeface="Book Antiqua" pitchFamily="18" charset="0"/>
              </a:rPr>
              <a:t>terapijska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dejstva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metotreksata</a:t>
            </a:r>
            <a:r>
              <a:rPr lang="en-US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53268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475656" y="1484784"/>
            <a:ext cx="7498080" cy="48006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vi-VN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Plodnost, trudnoća i dojenje</a:t>
            </a:r>
          </a:p>
          <a:p>
            <a:pPr marL="82296" indent="0">
              <a:buNone/>
            </a:pPr>
            <a:r>
              <a:rPr lang="vi-VN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Trudnoća</a:t>
            </a:r>
          </a:p>
          <a:p>
            <a:r>
              <a:rPr lang="vi-VN" sz="2000" dirty="0">
                <a:latin typeface="Book Antiqua" pitchFamily="18" charset="0"/>
              </a:rPr>
              <a:t>Ne postoje podaci o štetnim efektima primene folne kiseline u toku trudnoće. Naprotiv, primena </a:t>
            </a:r>
            <a:r>
              <a:rPr lang="vi-VN" sz="2000" dirty="0" smtClean="0">
                <a:latin typeface="Book Antiqua" pitchFamily="18" charset="0"/>
              </a:rPr>
              <a:t>preparata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koji </a:t>
            </a:r>
            <a:r>
              <a:rPr lang="vi-VN" sz="2000" dirty="0">
                <a:latin typeface="Book Antiqua" pitchFamily="18" charset="0"/>
              </a:rPr>
              <a:t>sadrže folnu kiselinu u toku trudnoće je često korisna.</a:t>
            </a:r>
          </a:p>
          <a:p>
            <a:r>
              <a:rPr lang="vi-VN" sz="2000" dirty="0">
                <a:latin typeface="Book Antiqua" pitchFamily="18" charset="0"/>
              </a:rPr>
              <a:t>Nedostatak folne kiseline koji nije indukovan lekovima, ili poremećen metabolizam folata, je povezan </a:t>
            </a:r>
            <a:r>
              <a:rPr lang="vi-VN" sz="2000" dirty="0" smtClean="0">
                <a:latin typeface="Book Antiqua" pitchFamily="18" charset="0"/>
              </a:rPr>
              <a:t>sa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pojavom </a:t>
            </a:r>
            <a:r>
              <a:rPr lang="vi-VN" sz="2000" dirty="0">
                <a:latin typeface="Book Antiqua" pitchFamily="18" charset="0"/>
              </a:rPr>
              <a:t>urođenih malformacija i pojedinim defektima neuralne cevi. </a:t>
            </a:r>
            <a:endParaRPr lang="en-US" sz="2000" dirty="0" smtClean="0">
              <a:latin typeface="Book Antiqua" pitchFamily="18" charset="0"/>
            </a:endParaRPr>
          </a:p>
          <a:p>
            <a:r>
              <a:rPr lang="vi-VN" sz="2000" dirty="0" smtClean="0">
                <a:latin typeface="Book Antiqua" pitchFamily="18" charset="0"/>
              </a:rPr>
              <a:t>Interferencija </a:t>
            </a:r>
            <a:r>
              <a:rPr lang="vi-VN" sz="2000" dirty="0">
                <a:latin typeface="Book Antiqua" pitchFamily="18" charset="0"/>
              </a:rPr>
              <a:t>sa metabolizmom </a:t>
            </a:r>
            <a:r>
              <a:rPr lang="vi-VN" sz="2000" dirty="0" smtClean="0">
                <a:latin typeface="Book Antiqua" pitchFamily="18" charset="0"/>
              </a:rPr>
              <a:t>folne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kiseline</a:t>
            </a:r>
            <a:r>
              <a:rPr lang="vi-VN" sz="2000" dirty="0">
                <a:latin typeface="Book Antiqua" pitchFamily="18" charset="0"/>
              </a:rPr>
              <a:t>, ili nedostatak folne kiseline indukovan lekovima kao što su antikonvulzivi i pojedini </a:t>
            </a:r>
            <a:r>
              <a:rPr lang="vi-VN" sz="2000" dirty="0" smtClean="0">
                <a:latin typeface="Book Antiqua" pitchFamily="18" charset="0"/>
              </a:rPr>
              <a:t>antineoplastici,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u </a:t>
            </a:r>
            <a:r>
              <a:rPr lang="vi-VN" sz="2000" dirty="0">
                <a:latin typeface="Book Antiqua" pitchFamily="18" charset="0"/>
              </a:rPr>
              <a:t>toku rane trudnoće ima za rezultat kongenitalne anomalije. </a:t>
            </a:r>
            <a:endParaRPr lang="en-US" sz="2000" dirty="0" smtClean="0">
              <a:latin typeface="Book Antiqua" pitchFamily="18" charset="0"/>
            </a:endParaRPr>
          </a:p>
          <a:p>
            <a:r>
              <a:rPr lang="vi-VN" sz="2000" dirty="0" smtClean="0">
                <a:latin typeface="Book Antiqua" pitchFamily="18" charset="0"/>
              </a:rPr>
              <a:t>Nedostatak </a:t>
            </a:r>
            <a:r>
              <a:rPr lang="vi-VN" sz="2000" dirty="0">
                <a:latin typeface="Book Antiqua" pitchFamily="18" charset="0"/>
              </a:rPr>
              <a:t>ovog vitamina ili </a:t>
            </a:r>
            <a:r>
              <a:rPr lang="vi-VN" sz="2000" dirty="0" smtClean="0">
                <a:latin typeface="Book Antiqua" pitchFamily="18" charset="0"/>
              </a:rPr>
              <a:t>njegovih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metabolita </a:t>
            </a:r>
            <a:r>
              <a:rPr lang="vi-VN" sz="2000" dirty="0">
                <a:latin typeface="Book Antiqua" pitchFamily="18" charset="0"/>
              </a:rPr>
              <a:t>mogu takođe da budu odgovorni za pojedine slučajeve spontanog abortusa ili </a:t>
            </a:r>
            <a:r>
              <a:rPr lang="vi-VN" sz="2000" dirty="0" smtClean="0">
                <a:latin typeface="Book Antiqua" pitchFamily="18" charset="0"/>
              </a:rPr>
              <a:t>usporavanja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intrauterinog </a:t>
            </a:r>
            <a:r>
              <a:rPr lang="vi-VN" sz="2000" dirty="0">
                <a:latin typeface="Book Antiqua" pitchFamily="18" charset="0"/>
              </a:rPr>
              <a:t>razvoja</a:t>
            </a:r>
            <a:r>
              <a:rPr lang="vi-VN" sz="2000" dirty="0" smtClean="0">
                <a:latin typeface="Book Antiqua" pitchFamily="18" charset="0"/>
              </a:rPr>
              <a:t>.</a:t>
            </a:r>
            <a:endParaRPr lang="vi-VN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847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259632" y="1916832"/>
            <a:ext cx="7498080" cy="4800600"/>
          </a:xfrm>
        </p:spPr>
        <p:txBody>
          <a:bodyPr/>
          <a:lstStyle/>
          <a:p>
            <a:pPr marL="82296" lvl="0" indent="0">
              <a:buClr>
                <a:srgbClr val="3891A7"/>
              </a:buClr>
              <a:buNone/>
            </a:pPr>
            <a:r>
              <a:rPr lang="vi-VN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Dojenje</a:t>
            </a:r>
          </a:p>
          <a:p>
            <a:pPr lvl="0">
              <a:buClr>
                <a:srgbClr val="3891A7"/>
              </a:buClr>
            </a:pP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Folna kiselina se izlučuje u majčino mleko, što može biti korisno za dete. Nakupljanje folata u mleku </a:t>
            </a:r>
            <a:r>
              <a:rPr lang="vi-VN" sz="2000" dirty="0" smtClean="0">
                <a:solidFill>
                  <a:prstClr val="black"/>
                </a:solidFill>
                <a:latin typeface="Book Antiqua" pitchFamily="18" charset="0"/>
              </a:rPr>
              <a:t>ima</a:t>
            </a:r>
            <a:r>
              <a:rPr lang="en-US" sz="20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2000" dirty="0" smtClean="0">
                <a:solidFill>
                  <a:prstClr val="black"/>
                </a:solidFill>
                <a:latin typeface="Book Antiqua" pitchFamily="18" charset="0"/>
              </a:rPr>
              <a:t>prednost </a:t>
            </a: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u odnosu na majčine potrebe. </a:t>
            </a:r>
            <a:endParaRPr lang="en-US" sz="2000" dirty="0" smtClean="0">
              <a:solidFill>
                <a:prstClr val="black"/>
              </a:solidFill>
              <a:latin typeface="Book Antiqua" pitchFamily="18" charset="0"/>
            </a:endParaRPr>
          </a:p>
          <a:p>
            <a:pPr lvl="0">
              <a:buClr>
                <a:srgbClr val="3891A7"/>
              </a:buClr>
            </a:pPr>
            <a:r>
              <a:rPr lang="vi-VN" sz="2000" dirty="0" smtClean="0">
                <a:solidFill>
                  <a:prstClr val="black"/>
                </a:solidFill>
                <a:latin typeface="Book Antiqua" pitchFamily="18" charset="0"/>
              </a:rPr>
              <a:t>Koncentracija </a:t>
            </a: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folne kiseline je relativno niska u kolostrumu, ali </a:t>
            </a:r>
            <a:r>
              <a:rPr lang="vi-VN" sz="2000" dirty="0" smtClean="0">
                <a:solidFill>
                  <a:prstClr val="black"/>
                </a:solidFill>
                <a:latin typeface="Book Antiqua" pitchFamily="18" charset="0"/>
              </a:rPr>
              <a:t>kako</a:t>
            </a:r>
            <a:r>
              <a:rPr lang="en-US" sz="20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2000" dirty="0" smtClean="0">
                <a:solidFill>
                  <a:prstClr val="black"/>
                </a:solidFill>
                <a:latin typeface="Book Antiqua" pitchFamily="18" charset="0"/>
              </a:rPr>
              <a:t>se </a:t>
            </a: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laktacija nastavlja, koncentracija vitamina se povećava. </a:t>
            </a:r>
            <a:endParaRPr lang="en-US" sz="2000" dirty="0" smtClean="0">
              <a:solidFill>
                <a:prstClr val="black"/>
              </a:solidFill>
              <a:latin typeface="Book Antiqua" pitchFamily="18" charset="0"/>
            </a:endParaRPr>
          </a:p>
          <a:p>
            <a:pPr lvl="0">
              <a:buClr>
                <a:srgbClr val="3891A7"/>
              </a:buClr>
            </a:pPr>
            <a:r>
              <a:rPr lang="vi-VN" sz="2000" dirty="0" smtClean="0">
                <a:solidFill>
                  <a:prstClr val="black"/>
                </a:solidFill>
                <a:latin typeface="Book Antiqua" pitchFamily="18" charset="0"/>
              </a:rPr>
              <a:t>Nisu </a:t>
            </a: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primećena neželjena dejstva </a:t>
            </a:r>
            <a:r>
              <a:rPr lang="vi-VN" sz="2000" dirty="0" smtClean="0">
                <a:solidFill>
                  <a:prstClr val="black"/>
                </a:solidFill>
                <a:latin typeface="Book Antiqua" pitchFamily="18" charset="0"/>
              </a:rPr>
              <a:t>kod</a:t>
            </a:r>
            <a:r>
              <a:rPr lang="en-US" sz="20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2000" dirty="0" smtClean="0">
                <a:solidFill>
                  <a:prstClr val="black"/>
                </a:solidFill>
                <a:latin typeface="Book Antiqua" pitchFamily="18" charset="0"/>
              </a:rPr>
              <a:t>novorođenčadi </a:t>
            </a: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čije su majke bile na terapiji folnom kiselinom u preporučenim terapijskim dozama.</a:t>
            </a:r>
            <a:endParaRPr lang="en-US" sz="2000" dirty="0">
              <a:solidFill>
                <a:prstClr val="black"/>
              </a:solidFill>
              <a:latin typeface="Book Antiqu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2773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18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Neželjena</a:t>
            </a:r>
            <a:r>
              <a:rPr lang="en-US" sz="1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18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dejstva</a:t>
            </a:r>
            <a:endParaRPr lang="en-US" sz="18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1800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Gastrointestinalni</a:t>
            </a:r>
            <a:r>
              <a:rPr lang="en-US" sz="1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18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poremećaji</a:t>
            </a:r>
            <a:endParaRPr lang="en-US" sz="18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sz="1800" dirty="0" err="1">
                <a:latin typeface="Book Antiqua" pitchFamily="18" charset="0"/>
              </a:rPr>
              <a:t>Retko</a:t>
            </a:r>
            <a:r>
              <a:rPr lang="en-US" sz="1800" dirty="0">
                <a:latin typeface="Book Antiqua" pitchFamily="18" charset="0"/>
              </a:rPr>
              <a:t>: </a:t>
            </a:r>
            <a:r>
              <a:rPr lang="en-US" sz="1800" dirty="0" err="1">
                <a:latin typeface="Book Antiqua" pitchFamily="18" charset="0"/>
              </a:rPr>
              <a:t>anoreksija</a:t>
            </a:r>
            <a:r>
              <a:rPr lang="en-US" sz="1800" dirty="0">
                <a:latin typeface="Book Antiqua" pitchFamily="18" charset="0"/>
              </a:rPr>
              <a:t>, </a:t>
            </a:r>
            <a:r>
              <a:rPr lang="en-US" sz="1800" dirty="0" err="1">
                <a:latin typeface="Book Antiqua" pitchFamily="18" charset="0"/>
              </a:rPr>
              <a:t>mučnina</a:t>
            </a:r>
            <a:r>
              <a:rPr lang="en-US" sz="1800" dirty="0">
                <a:latin typeface="Book Antiqua" pitchFamily="18" charset="0"/>
              </a:rPr>
              <a:t>, </a:t>
            </a:r>
            <a:r>
              <a:rPr lang="en-US" sz="1800" dirty="0" err="1">
                <a:latin typeface="Book Antiqua" pitchFamily="18" charset="0"/>
              </a:rPr>
              <a:t>nadutost</a:t>
            </a:r>
            <a:r>
              <a:rPr lang="en-US" sz="1800" dirty="0">
                <a:latin typeface="Book Antiqua" pitchFamily="18" charset="0"/>
              </a:rPr>
              <a:t>, </a:t>
            </a:r>
            <a:r>
              <a:rPr lang="en-US" sz="1800" dirty="0" err="1">
                <a:latin typeface="Book Antiqua" pitchFamily="18" charset="0"/>
              </a:rPr>
              <a:t>flatulencija</a:t>
            </a:r>
            <a:endParaRPr lang="en-US" sz="1800" dirty="0">
              <a:latin typeface="Book Antiqua" pitchFamily="18" charset="0"/>
            </a:endParaRPr>
          </a:p>
          <a:p>
            <a:pPr marL="82296" indent="0">
              <a:buNone/>
            </a:pPr>
            <a:r>
              <a:rPr lang="en-US" sz="18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Poremećaji</a:t>
            </a:r>
            <a:r>
              <a:rPr lang="en-US" sz="1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18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imunskog</a:t>
            </a:r>
            <a:r>
              <a:rPr lang="en-US" sz="1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1800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sistema</a:t>
            </a:r>
            <a:endParaRPr lang="en-US" sz="1800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sz="1800" dirty="0" err="1">
                <a:latin typeface="Book Antiqua" pitchFamily="18" charset="0"/>
              </a:rPr>
              <a:t>Retko</a:t>
            </a:r>
            <a:r>
              <a:rPr lang="en-US" sz="1800" dirty="0">
                <a:latin typeface="Book Antiqua" pitchFamily="18" charset="0"/>
              </a:rPr>
              <a:t>: </a:t>
            </a:r>
            <a:r>
              <a:rPr lang="en-US" sz="1800" dirty="0" err="1">
                <a:latin typeface="Book Antiqua" pitchFamily="18" charset="0"/>
              </a:rPr>
              <a:t>alergijske</a:t>
            </a:r>
            <a:r>
              <a:rPr lang="en-US" sz="1800" dirty="0">
                <a:latin typeface="Book Antiqua" pitchFamily="18" charset="0"/>
              </a:rPr>
              <a:t> </a:t>
            </a:r>
            <a:r>
              <a:rPr lang="en-US" sz="1800" dirty="0" err="1">
                <a:latin typeface="Book Antiqua" pitchFamily="18" charset="0"/>
              </a:rPr>
              <a:t>reakcije</a:t>
            </a:r>
            <a:r>
              <a:rPr lang="en-US" sz="1800" dirty="0">
                <a:latin typeface="Book Antiqua" pitchFamily="18" charset="0"/>
              </a:rPr>
              <a:t> </a:t>
            </a:r>
            <a:r>
              <a:rPr lang="en-US" sz="1800" dirty="0" err="1">
                <a:latin typeface="Book Antiqua" pitchFamily="18" charset="0"/>
              </a:rPr>
              <a:t>kao</a:t>
            </a:r>
            <a:r>
              <a:rPr lang="en-US" sz="1800" dirty="0">
                <a:latin typeface="Book Antiqua" pitchFamily="18" charset="0"/>
              </a:rPr>
              <a:t> </a:t>
            </a:r>
            <a:r>
              <a:rPr lang="en-US" sz="1800" dirty="0" err="1">
                <a:latin typeface="Book Antiqua" pitchFamily="18" charset="0"/>
              </a:rPr>
              <a:t>što</a:t>
            </a:r>
            <a:r>
              <a:rPr lang="en-US" sz="1800" dirty="0">
                <a:latin typeface="Book Antiqua" pitchFamily="18" charset="0"/>
              </a:rPr>
              <a:t> </a:t>
            </a:r>
            <a:r>
              <a:rPr lang="en-US" sz="1800" dirty="0" err="1">
                <a:latin typeface="Book Antiqua" pitchFamily="18" charset="0"/>
              </a:rPr>
              <a:t>su</a:t>
            </a:r>
            <a:r>
              <a:rPr lang="en-US" sz="1800" dirty="0">
                <a:latin typeface="Book Antiqua" pitchFamily="18" charset="0"/>
              </a:rPr>
              <a:t>: </a:t>
            </a:r>
            <a:r>
              <a:rPr lang="en-US" sz="1800" dirty="0" err="1">
                <a:latin typeface="Book Antiqua" pitchFamily="18" charset="0"/>
              </a:rPr>
              <a:t>eritem</a:t>
            </a:r>
            <a:r>
              <a:rPr lang="en-US" sz="1800" dirty="0">
                <a:latin typeface="Book Antiqua" pitchFamily="18" charset="0"/>
              </a:rPr>
              <a:t>, </a:t>
            </a:r>
            <a:r>
              <a:rPr lang="en-US" sz="1800" dirty="0" err="1">
                <a:latin typeface="Book Antiqua" pitchFamily="18" charset="0"/>
              </a:rPr>
              <a:t>osip</a:t>
            </a:r>
            <a:r>
              <a:rPr lang="en-US" sz="1800" dirty="0">
                <a:latin typeface="Book Antiqua" pitchFamily="18" charset="0"/>
              </a:rPr>
              <a:t>, pruritus, </a:t>
            </a:r>
            <a:r>
              <a:rPr lang="en-US" sz="1800" dirty="0" err="1">
                <a:latin typeface="Book Antiqua" pitchFamily="18" charset="0"/>
              </a:rPr>
              <a:t>urtikarija</a:t>
            </a:r>
            <a:r>
              <a:rPr lang="en-US" sz="1800" dirty="0">
                <a:latin typeface="Book Antiqua" pitchFamily="18" charset="0"/>
              </a:rPr>
              <a:t>, </a:t>
            </a:r>
            <a:r>
              <a:rPr lang="en-US" sz="1800" dirty="0" err="1">
                <a:latin typeface="Book Antiqua" pitchFamily="18" charset="0"/>
              </a:rPr>
              <a:t>dispnea</a:t>
            </a:r>
            <a:r>
              <a:rPr lang="en-US" sz="1800" dirty="0">
                <a:latin typeface="Book Antiqua" pitchFamily="18" charset="0"/>
              </a:rPr>
              <a:t> i </a:t>
            </a:r>
            <a:r>
              <a:rPr lang="en-US" sz="1800" dirty="0" err="1">
                <a:latin typeface="Book Antiqua" pitchFamily="18" charset="0"/>
              </a:rPr>
              <a:t>anafilaktičke</a:t>
            </a:r>
            <a:r>
              <a:rPr lang="en-US" sz="1800" dirty="0">
                <a:latin typeface="Book Antiqua" pitchFamily="18" charset="0"/>
              </a:rPr>
              <a:t> </a:t>
            </a:r>
            <a:r>
              <a:rPr lang="en-US" sz="1800" dirty="0" err="1" smtClean="0">
                <a:latin typeface="Book Antiqua" pitchFamily="18" charset="0"/>
              </a:rPr>
              <a:t>reakcije</a:t>
            </a:r>
            <a:r>
              <a:rPr lang="en-US" sz="1800" dirty="0" smtClean="0">
                <a:latin typeface="Book Antiqua" pitchFamily="18" charset="0"/>
              </a:rPr>
              <a:t> (</a:t>
            </a:r>
            <a:r>
              <a:rPr lang="en-US" sz="1800" dirty="0" err="1" smtClean="0">
                <a:latin typeface="Book Antiqua" pitchFamily="18" charset="0"/>
              </a:rPr>
              <a:t>uključujući</a:t>
            </a:r>
            <a:r>
              <a:rPr lang="en-US" sz="1800" dirty="0" smtClean="0">
                <a:latin typeface="Book Antiqua" pitchFamily="18" charset="0"/>
              </a:rPr>
              <a:t> </a:t>
            </a:r>
            <a:r>
              <a:rPr lang="en-US" sz="1800" dirty="0" err="1">
                <a:latin typeface="Book Antiqua" pitchFamily="18" charset="0"/>
              </a:rPr>
              <a:t>šok</a:t>
            </a:r>
            <a:r>
              <a:rPr lang="en-US" sz="1800" dirty="0">
                <a:latin typeface="Book Antiqua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232021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435608" y="1447800"/>
            <a:ext cx="7600888" cy="5410200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FARMAKOLOŠKI PODACI</a:t>
            </a:r>
          </a:p>
          <a:p>
            <a:pPr marL="82296" indent="0">
              <a:buNone/>
            </a:pPr>
            <a:r>
              <a:rPr lang="vi-VN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Farmakodinamski </a:t>
            </a: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podaci</a:t>
            </a:r>
          </a:p>
          <a:p>
            <a:pPr marL="82296" indent="0">
              <a:buNone/>
            </a:pP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Farmakoterapijska grupa: Antianemici, folna kiselina i derivati</a:t>
            </a:r>
          </a:p>
          <a:p>
            <a:pPr marL="82296" indent="0">
              <a:buNone/>
            </a:pP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ATC šifra: B03BB01</a:t>
            </a:r>
          </a:p>
          <a:p>
            <a:r>
              <a:rPr lang="vi-VN" dirty="0">
                <a:latin typeface="Book Antiqua" pitchFamily="18" charset="0"/>
              </a:rPr>
              <a:t>Folna kiselina pripada grupi antianemika.</a:t>
            </a:r>
          </a:p>
          <a:p>
            <a:pPr marL="82296" indent="0">
              <a:buNone/>
            </a:pPr>
            <a:endParaRPr lang="en-US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vi-VN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Mehanizam </a:t>
            </a: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dejstva</a:t>
            </a:r>
          </a:p>
          <a:p>
            <a:r>
              <a:rPr lang="vi-VN" dirty="0">
                <a:latin typeface="Book Antiqua" pitchFamily="18" charset="0"/>
              </a:rPr>
              <a:t>Folna kiselina pripada grupi vitamina B (vitamin B9). U organizmu se redukuje u tetrahidrofolat koji </a:t>
            </a:r>
            <a:r>
              <a:rPr lang="vi-VN" dirty="0" smtClean="0">
                <a:latin typeface="Book Antiqua" pitchFamily="18" charset="0"/>
              </a:rPr>
              <a:t>je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koenzim </a:t>
            </a:r>
            <a:r>
              <a:rPr lang="vi-VN" dirty="0">
                <a:latin typeface="Book Antiqua" pitchFamily="18" charset="0"/>
              </a:rPr>
              <a:t>u različitim metaboličkim procesima uključujući sintezu purina, pirimidina i metionina, a </a:t>
            </a:r>
            <a:r>
              <a:rPr lang="vi-VN" dirty="0" smtClean="0">
                <a:latin typeface="Book Antiqua" pitchFamily="18" charset="0"/>
              </a:rPr>
              <a:t>prema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tome </a:t>
            </a:r>
            <a:r>
              <a:rPr lang="vi-VN" dirty="0">
                <a:latin typeface="Book Antiqua" pitchFamily="18" charset="0"/>
              </a:rPr>
              <a:t>i sintezu DNK i RNK za osiguranje zdrave ćelijske deobe. </a:t>
            </a:r>
            <a:endParaRPr lang="en-US" dirty="0" smtClean="0">
              <a:latin typeface="Book Antiqua" pitchFamily="18" charset="0"/>
            </a:endParaRPr>
          </a:p>
          <a:p>
            <a:r>
              <a:rPr lang="vi-VN" dirty="0" smtClean="0">
                <a:latin typeface="Book Antiqua" pitchFamily="18" charset="0"/>
              </a:rPr>
              <a:t>Deficit </a:t>
            </a:r>
            <a:r>
              <a:rPr lang="vi-VN" dirty="0">
                <a:latin typeface="Book Antiqua" pitchFamily="18" charset="0"/>
              </a:rPr>
              <a:t>folne kiseline u organizmu </a:t>
            </a:r>
            <a:r>
              <a:rPr lang="vi-VN" dirty="0" smtClean="0">
                <a:latin typeface="Book Antiqua" pitchFamily="18" charset="0"/>
              </a:rPr>
              <a:t>može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dovesti </a:t>
            </a:r>
            <a:r>
              <a:rPr lang="vi-VN" dirty="0">
                <a:latin typeface="Book Antiqua" pitchFamily="18" charset="0"/>
              </a:rPr>
              <a:t>do megaloblastne anemije, a nedovoljan unos kod trudnica do defekta u razvoju neuralne cevi deteta</a:t>
            </a:r>
            <a:r>
              <a:rPr lang="vi-VN" dirty="0" smtClean="0">
                <a:latin typeface="Book Antiqua" pitchFamily="18" charset="0"/>
              </a:rPr>
              <a:t>.</a:t>
            </a:r>
            <a:endParaRPr lang="vi-VN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13748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>
              <a:buClr>
                <a:srgbClr val="3891A7"/>
              </a:buClr>
            </a:pPr>
            <a:r>
              <a:rPr lang="vi-VN" sz="1800" dirty="0">
                <a:solidFill>
                  <a:prstClr val="black"/>
                </a:solidFill>
                <a:latin typeface="Book Antiqua" pitchFamily="18" charset="0"/>
              </a:rPr>
              <a:t>Deficit folata pogađa sve ćelijske funkcije, a najvažnije je da smanjuje sposobnost organizma da </a:t>
            </a: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obnovi</a:t>
            </a:r>
            <a:r>
              <a:rPr lang="en-US" sz="18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oštećena </a:t>
            </a:r>
            <a:r>
              <a:rPr lang="vi-VN" sz="1800" dirty="0">
                <a:solidFill>
                  <a:prstClr val="black"/>
                </a:solidFill>
                <a:latin typeface="Book Antiqua" pitchFamily="18" charset="0"/>
              </a:rPr>
              <a:t>tkiva i omogući rast novih ćelija. Studije upućuju da folna kiselina ima protektivno delovanje </a:t>
            </a:r>
            <a:r>
              <a:rPr lang="sr-Latn-RS" sz="1800" dirty="0" smtClean="0">
                <a:solidFill>
                  <a:prstClr val="black"/>
                </a:solidFill>
                <a:latin typeface="Book Antiqua" pitchFamily="18" charset="0"/>
              </a:rPr>
              <a:t>i</a:t>
            </a:r>
            <a:r>
              <a:rPr lang="en-US" sz="18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smanjuje </a:t>
            </a:r>
            <a:r>
              <a:rPr lang="vi-VN" sz="1800" dirty="0">
                <a:solidFill>
                  <a:prstClr val="black"/>
                </a:solidFill>
                <a:latin typeface="Book Antiqua" pitchFamily="18" charset="0"/>
              </a:rPr>
              <a:t>rizik razvoja kolorektalnog karcinoma, naročito kod muškaraca</a:t>
            </a: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.</a:t>
            </a:r>
            <a:endParaRPr lang="en-US" sz="1800" dirty="0" smtClean="0">
              <a:solidFill>
                <a:prstClr val="black"/>
              </a:solidFill>
              <a:latin typeface="Book Antiqua" pitchFamily="18" charset="0"/>
            </a:endParaRPr>
          </a:p>
          <a:p>
            <a:pPr marL="82296" lvl="0" indent="0" algn="just">
              <a:buClr>
                <a:srgbClr val="3891A7"/>
              </a:buClr>
              <a:buNone/>
            </a:pPr>
            <a:endParaRPr lang="vi-VN" sz="1800" dirty="0">
              <a:solidFill>
                <a:prstClr val="black"/>
              </a:solidFill>
              <a:latin typeface="Book Antiqua" pitchFamily="18" charset="0"/>
            </a:endParaRPr>
          </a:p>
          <a:p>
            <a:pPr lvl="0" algn="just">
              <a:buClr>
                <a:srgbClr val="3891A7"/>
              </a:buClr>
            </a:pPr>
            <a:r>
              <a:rPr lang="vi-VN" sz="1800" dirty="0">
                <a:solidFill>
                  <a:prstClr val="black"/>
                </a:solidFill>
                <a:latin typeface="Book Antiqua" pitchFamily="18" charset="0"/>
              </a:rPr>
              <a:t>Do deficita folne kiseline u organizmu može doći zbog nedovoljnog unosa (malnutricija, malapsorpcija</a:t>
            </a: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),</a:t>
            </a:r>
            <a:r>
              <a:rPr lang="en-US" sz="18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povećane </a:t>
            </a:r>
            <a:r>
              <a:rPr lang="vi-VN" sz="1800" dirty="0">
                <a:solidFill>
                  <a:prstClr val="black"/>
                </a:solidFill>
                <a:latin typeface="Book Antiqua" pitchFamily="18" charset="0"/>
              </a:rPr>
              <a:t>potrebe (trudnoća, hemolitička anemija), gubitka (hemodijaliza) ili primene antagonista folata </a:t>
            </a: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ili</a:t>
            </a:r>
            <a:r>
              <a:rPr lang="en-US" sz="18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drugih </a:t>
            </a:r>
            <a:r>
              <a:rPr lang="vi-VN" sz="1800" dirty="0">
                <a:solidFill>
                  <a:prstClr val="black"/>
                </a:solidFill>
                <a:latin typeface="Book Antiqua" pitchFamily="18" charset="0"/>
              </a:rPr>
              <a:t>lekova koji interferiraju sa metabolizmom folata. </a:t>
            </a:r>
            <a:endParaRPr lang="en-US" sz="1800" dirty="0" smtClean="0">
              <a:solidFill>
                <a:prstClr val="black"/>
              </a:solidFill>
              <a:latin typeface="Book Antiqua" pitchFamily="18" charset="0"/>
            </a:endParaRPr>
          </a:p>
          <a:p>
            <a:pPr marL="82296" lvl="0" indent="0" algn="just">
              <a:buClr>
                <a:srgbClr val="3891A7"/>
              </a:buClr>
              <a:buNone/>
            </a:pPr>
            <a:endParaRPr lang="en-US" sz="1800" dirty="0" smtClean="0">
              <a:solidFill>
                <a:prstClr val="black"/>
              </a:solidFill>
              <a:latin typeface="Book Antiqua" pitchFamily="18" charset="0"/>
            </a:endParaRPr>
          </a:p>
          <a:p>
            <a:pPr lvl="0" algn="just">
              <a:buClr>
                <a:srgbClr val="3891A7"/>
              </a:buClr>
            </a:pP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Normalna </a:t>
            </a:r>
            <a:r>
              <a:rPr lang="vi-VN" sz="1800" dirty="0">
                <a:solidFill>
                  <a:prstClr val="black"/>
                </a:solidFill>
                <a:latin typeface="Book Antiqua" pitchFamily="18" charset="0"/>
              </a:rPr>
              <a:t>koncentracija folata u serumu kreće se </a:t>
            </a: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od</a:t>
            </a:r>
            <a:r>
              <a:rPr lang="en-US" sz="18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0,005 </a:t>
            </a:r>
            <a:r>
              <a:rPr lang="vi-VN" sz="1800" dirty="0">
                <a:solidFill>
                  <a:prstClr val="black"/>
                </a:solidFill>
                <a:latin typeface="Book Antiqua" pitchFamily="18" charset="0"/>
              </a:rPr>
              <a:t>do 0,015 mikrograma/mL. Serumska koncentracija folata manja od 0,005 mikrograma/mL ukazuje </a:t>
            </a: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na</a:t>
            </a:r>
            <a:r>
              <a:rPr lang="en-US" sz="18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1800" dirty="0" smtClean="0">
                <a:solidFill>
                  <a:prstClr val="black"/>
                </a:solidFill>
                <a:latin typeface="Book Antiqua" pitchFamily="18" charset="0"/>
              </a:rPr>
              <a:t>njegov </a:t>
            </a:r>
            <a:r>
              <a:rPr lang="vi-VN" sz="1800" dirty="0">
                <a:solidFill>
                  <a:prstClr val="black"/>
                </a:solidFill>
                <a:latin typeface="Book Antiqua" pitchFamily="18" charset="0"/>
              </a:rPr>
              <a:t>deficit, a ona manja od 0,002 mikrograma/mL obično dovodi do megaloblastne anemije.</a:t>
            </a:r>
            <a:endParaRPr lang="en-US" sz="1800" dirty="0">
              <a:solidFill>
                <a:prstClr val="black"/>
              </a:solidFill>
              <a:latin typeface="Book Antiqua" pitchFamily="18" charset="0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31437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82296" indent="0">
              <a:buNone/>
            </a:pP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Farmakokinetički</a:t>
            </a:r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podaci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algn="just"/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Resorpcija</a:t>
            </a:r>
            <a:r>
              <a:rPr lang="en-US" dirty="0">
                <a:latin typeface="Book Antiqua" pitchFamily="18" charset="0"/>
              </a:rPr>
              <a:t> - </a:t>
            </a:r>
            <a:r>
              <a:rPr lang="en-US" dirty="0" err="1">
                <a:latin typeface="Book Antiqua" pitchFamily="18" charset="0"/>
              </a:rPr>
              <a:t>Folna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kiselina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brzo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resorbuje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iz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gastrointestinalnog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trakta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uglavnom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iz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duodenuma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i </a:t>
            </a:r>
            <a:r>
              <a:rPr lang="en-US" dirty="0" err="1" smtClean="0">
                <a:latin typeface="Book Antiqua" pitchFamily="18" charset="0"/>
              </a:rPr>
              <a:t>jejunuma</a:t>
            </a:r>
            <a:r>
              <a:rPr lang="en-US" dirty="0" smtClean="0">
                <a:latin typeface="Book Antiqua" pitchFamily="18" charset="0"/>
              </a:rPr>
              <a:t>.</a:t>
            </a:r>
          </a:p>
          <a:p>
            <a:pPr marL="82296" indent="0" algn="just">
              <a:buNone/>
            </a:pPr>
            <a:endParaRPr lang="en-US" dirty="0">
              <a:latin typeface="Book Antiqua" pitchFamily="18" charset="0"/>
            </a:endParaRPr>
          </a:p>
          <a:p>
            <a:pPr algn="just"/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Distribucija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– </a:t>
            </a:r>
            <a:r>
              <a:rPr lang="en-US" dirty="0" err="1">
                <a:latin typeface="Book Antiqua" pitchFamily="18" charset="0"/>
              </a:rPr>
              <a:t>odvija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ravnomerno</a:t>
            </a:r>
            <a:r>
              <a:rPr lang="en-US" dirty="0">
                <a:latin typeface="Book Antiqua" pitchFamily="18" charset="0"/>
              </a:rPr>
              <a:t> u </a:t>
            </a:r>
            <a:r>
              <a:rPr lang="en-US" dirty="0" err="1">
                <a:latin typeface="Book Antiqua" pitchFamily="18" charset="0"/>
              </a:rPr>
              <a:t>sva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tkiva</a:t>
            </a:r>
            <a:r>
              <a:rPr lang="en-US" dirty="0">
                <a:latin typeface="Book Antiqua" pitchFamily="18" charset="0"/>
              </a:rPr>
              <a:t>. </a:t>
            </a:r>
            <a:r>
              <a:rPr lang="en-US" dirty="0" err="1">
                <a:latin typeface="Book Antiqua" pitchFamily="18" charset="0"/>
              </a:rPr>
              <a:t>Selektivno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koncentriše</a:t>
            </a:r>
            <a:r>
              <a:rPr lang="en-US" dirty="0">
                <a:latin typeface="Book Antiqua" pitchFamily="18" charset="0"/>
              </a:rPr>
              <a:t> u </a:t>
            </a:r>
            <a:r>
              <a:rPr lang="en-US" dirty="0" err="1">
                <a:latin typeface="Book Antiqua" pitchFamily="18" charset="0"/>
              </a:rPr>
              <a:t>cerebrospinalnom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likvoru</a:t>
            </a:r>
            <a:r>
              <a:rPr lang="en-US" dirty="0" smtClean="0">
                <a:latin typeface="Book Antiqua" pitchFamily="18" charset="0"/>
              </a:rPr>
              <a:t>. </a:t>
            </a:r>
            <a:r>
              <a:rPr lang="en-US" dirty="0" err="1" smtClean="0">
                <a:latin typeface="Book Antiqua" pitchFamily="18" charset="0"/>
              </a:rPr>
              <a:t>Maksimalnu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koncentraciju</a:t>
            </a:r>
            <a:r>
              <a:rPr lang="en-US" dirty="0">
                <a:latin typeface="Book Antiqua" pitchFamily="18" charset="0"/>
              </a:rPr>
              <a:t> u </a:t>
            </a:r>
            <a:r>
              <a:rPr lang="en-US" dirty="0" err="1">
                <a:latin typeface="Book Antiqua" pitchFamily="18" charset="0"/>
              </a:rPr>
              <a:t>plazmi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dostiže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oko</a:t>
            </a:r>
            <a:r>
              <a:rPr lang="en-US" dirty="0">
                <a:latin typeface="Book Antiqua" pitchFamily="18" charset="0"/>
              </a:rPr>
              <a:t> 30 do 60 </a:t>
            </a:r>
            <a:r>
              <a:rPr lang="en-US" dirty="0" err="1">
                <a:latin typeface="Book Antiqua" pitchFamily="18" charset="0"/>
              </a:rPr>
              <a:t>minuta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nakon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peroralne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primene</a:t>
            </a:r>
            <a:r>
              <a:rPr lang="en-US" dirty="0">
                <a:latin typeface="Book Antiqua" pitchFamily="18" charset="0"/>
              </a:rPr>
              <a:t>. </a:t>
            </a:r>
            <a:r>
              <a:rPr lang="en-US" dirty="0" err="1">
                <a:latin typeface="Book Antiqua" pitchFamily="18" charset="0"/>
              </a:rPr>
              <a:t>Folat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se </a:t>
            </a:r>
            <a:r>
              <a:rPr lang="en-US" dirty="0" err="1" smtClean="0">
                <a:latin typeface="Book Antiqua" pitchFamily="18" charset="0"/>
              </a:rPr>
              <a:t>distribuira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i u </a:t>
            </a:r>
            <a:r>
              <a:rPr lang="en-US" dirty="0" err="1">
                <a:latin typeface="Book Antiqua" pitchFamily="18" charset="0"/>
              </a:rPr>
              <a:t>majčino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mleko</a:t>
            </a:r>
            <a:r>
              <a:rPr lang="en-US" dirty="0" smtClean="0">
                <a:latin typeface="Book Antiqua" pitchFamily="18" charset="0"/>
              </a:rPr>
              <a:t>.</a:t>
            </a:r>
          </a:p>
          <a:p>
            <a:pPr marL="82296" indent="0" algn="just">
              <a:buNone/>
            </a:pPr>
            <a:endParaRPr lang="en-US" dirty="0">
              <a:latin typeface="Book Antiqua" pitchFamily="18" charset="0"/>
            </a:endParaRPr>
          </a:p>
          <a:p>
            <a:pPr algn="just"/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Biotransformacija</a:t>
            </a:r>
            <a:r>
              <a:rPr lang="en-US" dirty="0">
                <a:latin typeface="Book Antiqua" pitchFamily="18" charset="0"/>
              </a:rPr>
              <a:t> – </a:t>
            </a:r>
            <a:r>
              <a:rPr lang="en-US" dirty="0" err="1">
                <a:latin typeface="Book Antiqua" pitchFamily="18" charset="0"/>
              </a:rPr>
              <a:t>Folna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kiselina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iz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tableta</a:t>
            </a:r>
            <a:r>
              <a:rPr lang="en-US" dirty="0">
                <a:latin typeface="Book Antiqua" pitchFamily="18" charset="0"/>
              </a:rPr>
              <a:t> se u </a:t>
            </a:r>
            <a:r>
              <a:rPr lang="en-US" dirty="0" err="1">
                <a:latin typeface="Book Antiqua" pitchFamily="18" charset="0"/>
              </a:rPr>
              <a:t>plazmi</a:t>
            </a:r>
            <a:r>
              <a:rPr lang="en-US" dirty="0">
                <a:latin typeface="Book Antiqua" pitchFamily="18" charset="0"/>
              </a:rPr>
              <a:t> i </a:t>
            </a:r>
            <a:r>
              <a:rPr lang="en-US" dirty="0" err="1">
                <a:latin typeface="Book Antiqua" pitchFamily="18" charset="0"/>
              </a:rPr>
              <a:t>jetri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metaboliše</a:t>
            </a:r>
            <a:r>
              <a:rPr lang="en-US" dirty="0">
                <a:latin typeface="Book Antiqua" pitchFamily="18" charset="0"/>
              </a:rPr>
              <a:t> u 5-metiltetrahidrofolat (5MTHF</a:t>
            </a:r>
            <a:r>
              <a:rPr lang="en-US" dirty="0" smtClean="0">
                <a:latin typeface="Book Antiqua" pitchFamily="18" charset="0"/>
              </a:rPr>
              <a:t>), </a:t>
            </a:r>
            <a:r>
              <a:rPr lang="en-US" dirty="0" err="1" smtClean="0">
                <a:latin typeface="Book Antiqua" pitchFamily="18" charset="0"/>
              </a:rPr>
              <a:t>aktivnu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supstancu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koja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veže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glutaminskom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kiselinom</a:t>
            </a:r>
            <a:r>
              <a:rPr lang="en-US" dirty="0">
                <a:latin typeface="Book Antiqua" pitchFamily="18" charset="0"/>
              </a:rPr>
              <a:t> i </a:t>
            </a:r>
            <a:r>
              <a:rPr lang="en-US" dirty="0" err="1">
                <a:latin typeface="Book Antiqua" pitchFamily="18" charset="0"/>
              </a:rPr>
              <a:t>čini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koenzim</a:t>
            </a:r>
            <a:r>
              <a:rPr lang="en-US" dirty="0">
                <a:latin typeface="Book Antiqua" pitchFamily="18" charset="0"/>
              </a:rPr>
              <a:t>. U </a:t>
            </a:r>
            <a:r>
              <a:rPr lang="en-US" dirty="0" err="1">
                <a:latin typeface="Book Antiqua" pitchFamily="18" charset="0"/>
              </a:rPr>
              <a:t>jetri</a:t>
            </a:r>
            <a:r>
              <a:rPr lang="en-US" dirty="0">
                <a:latin typeface="Book Antiqua" pitchFamily="18" charset="0"/>
              </a:rPr>
              <a:t> je </a:t>
            </a:r>
            <a:r>
              <a:rPr lang="en-US" dirty="0" err="1">
                <a:latin typeface="Book Antiqua" pitchFamily="18" charset="0"/>
              </a:rPr>
              <a:t>uskladišteno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oko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50% od </a:t>
            </a:r>
            <a:r>
              <a:rPr lang="en-US" dirty="0" err="1">
                <a:latin typeface="Book Antiqua" pitchFamily="18" charset="0"/>
              </a:rPr>
              <a:t>ukupnih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rezervi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folata</a:t>
            </a:r>
            <a:r>
              <a:rPr lang="en-US" dirty="0">
                <a:latin typeface="Book Antiqua" pitchFamily="18" charset="0"/>
              </a:rPr>
              <a:t>. </a:t>
            </a:r>
            <a:r>
              <a:rPr lang="en-US" dirty="0" err="1">
                <a:latin typeface="Book Antiqua" pitchFamily="18" charset="0"/>
              </a:rPr>
              <a:t>Oko</a:t>
            </a:r>
            <a:r>
              <a:rPr lang="en-US" dirty="0">
                <a:latin typeface="Book Antiqua" pitchFamily="18" charset="0"/>
              </a:rPr>
              <a:t> 70% </a:t>
            </a:r>
            <a:r>
              <a:rPr lang="en-US" dirty="0" err="1">
                <a:latin typeface="Book Antiqua" pitchFamily="18" charset="0"/>
              </a:rPr>
              <a:t>veže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za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proteine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plazme</a:t>
            </a:r>
            <a:r>
              <a:rPr lang="en-US" dirty="0" smtClean="0">
                <a:latin typeface="Book Antiqua" pitchFamily="18" charset="0"/>
              </a:rPr>
              <a:t>.</a:t>
            </a:r>
          </a:p>
          <a:p>
            <a:pPr algn="just"/>
            <a:endParaRPr lang="en-US" dirty="0">
              <a:latin typeface="Book Antiqua" pitchFamily="18" charset="0"/>
            </a:endParaRPr>
          </a:p>
          <a:p>
            <a:pPr algn="just"/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Eliminacija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– </a:t>
            </a:r>
            <a:r>
              <a:rPr lang="en-US" dirty="0" err="1">
                <a:latin typeface="Book Antiqua" pitchFamily="18" charset="0"/>
              </a:rPr>
              <a:t>Metaboliti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kao</a:t>
            </a:r>
            <a:r>
              <a:rPr lang="en-US" dirty="0">
                <a:latin typeface="Book Antiqua" pitchFamily="18" charset="0"/>
              </a:rPr>
              <a:t> i </a:t>
            </a:r>
            <a:r>
              <a:rPr lang="en-US" dirty="0" err="1">
                <a:latin typeface="Book Antiqua" pitchFamily="18" charset="0"/>
              </a:rPr>
              <a:t>višak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folata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izlučuju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putem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urina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glomerularnom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filtracijom</a:t>
            </a:r>
            <a:r>
              <a:rPr lang="en-US" dirty="0">
                <a:latin typeface="Book Antiqua" pitchFamily="18" charset="0"/>
              </a:rPr>
              <a:t>. </a:t>
            </a:r>
            <a:r>
              <a:rPr lang="en-US" dirty="0" err="1">
                <a:latin typeface="Book Antiqua" pitchFamily="18" charset="0"/>
              </a:rPr>
              <a:t>Nakon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doze od </a:t>
            </a:r>
            <a:r>
              <a:rPr lang="en-US" dirty="0">
                <a:latin typeface="Book Antiqua" pitchFamily="18" charset="0"/>
              </a:rPr>
              <a:t>5 mg, </a:t>
            </a:r>
            <a:r>
              <a:rPr lang="en-US" dirty="0" err="1">
                <a:latin typeface="Book Antiqua" pitchFamily="18" charset="0"/>
              </a:rPr>
              <a:t>izlučiće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urinom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za</a:t>
            </a:r>
            <a:r>
              <a:rPr lang="en-US" dirty="0">
                <a:latin typeface="Book Antiqua" pitchFamily="18" charset="0"/>
              </a:rPr>
              <a:t> 5 sati. </a:t>
            </a:r>
            <a:r>
              <a:rPr lang="en-US" dirty="0" err="1">
                <a:latin typeface="Book Antiqua" pitchFamily="18" charset="0"/>
              </a:rPr>
              <a:t>Folna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kiselina</a:t>
            </a:r>
            <a:r>
              <a:rPr lang="en-US" dirty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može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ukloniti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dijalizom</a:t>
            </a:r>
            <a:r>
              <a:rPr lang="en-US" dirty="0">
                <a:latin typeface="Book Antiqu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292408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Book Antiqua" pitchFamily="18" charset="0"/>
              </a:rPr>
              <a:t>Preparati</a:t>
            </a:r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Book Antiqua" pitchFamily="18" charset="0"/>
              </a:rPr>
              <a:t> </a:t>
            </a:r>
            <a:r>
              <a:rPr lang="en-US" sz="32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Book Antiqua" pitchFamily="18" charset="0"/>
              </a:rPr>
              <a:t>gvo</a:t>
            </a:r>
            <a:r>
              <a:rPr lang="sr-Latn-RS" sz="32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Book Antiqua" pitchFamily="18" charset="0"/>
              </a:rPr>
              <a:t>žđa</a:t>
            </a:r>
            <a:endParaRPr lang="en-US" sz="3200" dirty="0"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Book Antiqua" pitchFamily="18" charset="0"/>
            </a:endParaRPr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187624" y="1340768"/>
            <a:ext cx="7920880" cy="5472608"/>
          </a:xfrm>
        </p:spPr>
        <p:txBody>
          <a:bodyPr>
            <a:normAutofit lnSpcReduction="10000"/>
          </a:bodyPr>
          <a:lstStyle/>
          <a:p>
            <a:r>
              <a:rPr lang="vi-VN" sz="2000" dirty="0">
                <a:latin typeface="Book Antiqua" pitchFamily="18" charset="0"/>
              </a:rPr>
              <a:t>REFERUM®, 100mg, tableta za </a:t>
            </a:r>
            <a:r>
              <a:rPr lang="vi-VN" sz="2000" dirty="0" smtClean="0">
                <a:latin typeface="Book Antiqua" pitchFamily="18" charset="0"/>
              </a:rPr>
              <a:t>žvakanje</a:t>
            </a:r>
            <a:r>
              <a:rPr lang="en-US" sz="2000" dirty="0" smtClean="0">
                <a:latin typeface="Book Antiqua" pitchFamily="18" charset="0"/>
              </a:rPr>
              <a:t>, FERRUM LEK</a:t>
            </a:r>
            <a:r>
              <a:rPr lang="vi-VN" sz="2000" dirty="0" smtClean="0">
                <a:latin typeface="Book Antiqua" pitchFamily="18" charset="0"/>
              </a:rPr>
              <a:t> </a:t>
            </a:r>
            <a:endParaRPr lang="sr-Latn-RS" sz="2000" dirty="0">
              <a:latin typeface="Book Antiqua" pitchFamily="18" charset="0"/>
            </a:endParaRPr>
          </a:p>
          <a:p>
            <a:pPr marL="82296" indent="0">
              <a:buNone/>
            </a:pPr>
            <a:r>
              <a:rPr lang="vi-VN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Gvožđe </a:t>
            </a:r>
            <a:r>
              <a:rPr lang="vi-VN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(III) -  hidroksid polimaltozni </a:t>
            </a:r>
            <a:r>
              <a:rPr lang="vi-VN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kompleks</a:t>
            </a:r>
            <a:endParaRPr lang="sr-Latn-RS" sz="20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sr-Latn-RS" sz="2000" dirty="0">
                <a:latin typeface="Book Antiqua" pitchFamily="18" charset="0"/>
              </a:rPr>
              <a:t>G</a:t>
            </a:r>
            <a:r>
              <a:rPr lang="vi-VN" sz="2000" dirty="0" smtClean="0">
                <a:latin typeface="Book Antiqua" pitchFamily="18" charset="0"/>
              </a:rPr>
              <a:t>vožđe </a:t>
            </a:r>
            <a:r>
              <a:rPr lang="vi-VN" sz="2000" dirty="0">
                <a:latin typeface="Book Antiqua" pitchFamily="18" charset="0"/>
              </a:rPr>
              <a:t>u obliku kompleksa gvožđe(III)-hidroksida u ugljenohidratnom </a:t>
            </a:r>
            <a:r>
              <a:rPr lang="vi-VN" sz="2000" dirty="0" smtClean="0">
                <a:latin typeface="Book Antiqua" pitchFamily="18" charset="0"/>
              </a:rPr>
              <a:t>polimeru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(polimaltoza)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sprečava </a:t>
            </a:r>
            <a:r>
              <a:rPr lang="vi-VN" sz="2000" dirty="0">
                <a:latin typeface="Book Antiqua" pitchFamily="18" charset="0"/>
              </a:rPr>
              <a:t>da gvožđe izazove bilo kakvo oštećenje gastrointestinalnog sistema, kao </a:t>
            </a:r>
            <a:r>
              <a:rPr lang="vi-VN" sz="2000" dirty="0" smtClean="0">
                <a:latin typeface="Book Antiqua" pitchFamily="18" charset="0"/>
              </a:rPr>
              <a:t>i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međusobnog </a:t>
            </a:r>
            <a:r>
              <a:rPr lang="vi-VN" sz="2000" dirty="0">
                <a:latin typeface="Book Antiqua" pitchFamily="18" charset="0"/>
              </a:rPr>
              <a:t>delovanja gvožđa i hrane.</a:t>
            </a:r>
          </a:p>
          <a:p>
            <a:r>
              <a:rPr lang="vi-VN" sz="2000" dirty="0">
                <a:latin typeface="Book Antiqua" pitchFamily="18" charset="0"/>
              </a:rPr>
              <a:t>Struktura kompleksa gvožđe(III)-hidroksida s polimaltozom slična je prirodnom proteinu za koji se </a:t>
            </a:r>
            <a:r>
              <a:rPr lang="vi-VN" sz="2000" dirty="0" smtClean="0">
                <a:latin typeface="Book Antiqua" pitchFamily="18" charset="0"/>
              </a:rPr>
              <a:t>gvožđe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vezuje </a:t>
            </a:r>
            <a:r>
              <a:rPr lang="vi-VN" sz="2000" dirty="0">
                <a:latin typeface="Book Antiqua" pitchFamily="18" charset="0"/>
              </a:rPr>
              <a:t>(</a:t>
            </a:r>
            <a:r>
              <a:rPr lang="vi-VN" sz="2000" dirty="0" smtClean="0">
                <a:latin typeface="Book Antiqua" pitchFamily="18" charset="0"/>
              </a:rPr>
              <a:t>feritin)</a:t>
            </a:r>
            <a:r>
              <a:rPr lang="sr-Latn-RS" sz="2000" dirty="0" smtClean="0">
                <a:latin typeface="Book Antiqua" pitchFamily="18" charset="0"/>
              </a:rPr>
              <a:t>. </a:t>
            </a:r>
            <a:r>
              <a:rPr lang="vi-VN" sz="2000" dirty="0" smtClean="0">
                <a:latin typeface="Book Antiqua" pitchFamily="18" charset="0"/>
              </a:rPr>
              <a:t>Zbog </a:t>
            </a:r>
            <a:r>
              <a:rPr lang="vi-VN" sz="2000" dirty="0">
                <a:latin typeface="Book Antiqua" pitchFamily="18" charset="0"/>
              </a:rPr>
              <a:t>ove sličnosti, gvožđe se resorbuje prirodnim mehanizmima.</a:t>
            </a:r>
          </a:p>
          <a:p>
            <a:pPr marL="82296" indent="0">
              <a:buNone/>
            </a:pPr>
            <a:r>
              <a:rPr lang="sr-Latn-R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Ovaj </a:t>
            </a:r>
            <a:r>
              <a:rPr lang="vi-VN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preparat </a:t>
            </a:r>
            <a:r>
              <a:rPr lang="vi-VN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gvožđa </a:t>
            </a:r>
            <a:r>
              <a:rPr lang="vi-VN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se </a:t>
            </a:r>
            <a:r>
              <a:rPr lang="vi-VN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koristi za:</a:t>
            </a:r>
          </a:p>
          <a:p>
            <a:r>
              <a:rPr lang="vi-VN" sz="2000" dirty="0" smtClean="0">
                <a:latin typeface="Book Antiqua" pitchFamily="18" charset="0"/>
              </a:rPr>
              <a:t>lečenje </a:t>
            </a:r>
            <a:r>
              <a:rPr lang="vi-VN" sz="2000" dirty="0">
                <a:latin typeface="Book Antiqua" pitchFamily="18" charset="0"/>
              </a:rPr>
              <a:t>latentnog nedostatka gvožđa (nedostatak gvožđa koji ne daje simptome)</a:t>
            </a:r>
          </a:p>
          <a:p>
            <a:r>
              <a:rPr lang="vi-VN" sz="2000" dirty="0" smtClean="0">
                <a:latin typeface="Book Antiqua" pitchFamily="18" charset="0"/>
              </a:rPr>
              <a:t>lečenje </a:t>
            </a:r>
            <a:r>
              <a:rPr lang="vi-VN" sz="2000" dirty="0">
                <a:latin typeface="Book Antiqua" pitchFamily="18" charset="0"/>
              </a:rPr>
              <a:t>malokrvnosti (anemije) uzrokovane nedostatkom gvožđa (manifestni nedostatak gvožđa),</a:t>
            </a:r>
          </a:p>
          <a:p>
            <a:r>
              <a:rPr lang="vi-VN" sz="2000" dirty="0" smtClean="0">
                <a:latin typeface="Book Antiqua" pitchFamily="18" charset="0"/>
              </a:rPr>
              <a:t>profilaktičko </a:t>
            </a:r>
            <a:r>
              <a:rPr lang="vi-VN" sz="2000" dirty="0">
                <a:latin typeface="Book Antiqua" pitchFamily="18" charset="0"/>
              </a:rPr>
              <a:t>lečenje nedostatka gvožđa u trudnoći.</a:t>
            </a:r>
            <a:endParaRPr lang="en-US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469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zaobljenih uglova 1"/>
          <p:cNvSpPr/>
          <p:nvPr/>
        </p:nvSpPr>
        <p:spPr>
          <a:xfrm>
            <a:off x="1335019" y="1590460"/>
            <a:ext cx="1584176" cy="694928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Book Antiqua" pitchFamily="18" charset="0"/>
              </a:rPr>
              <a:t>MIKROCITNE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Book Antiqua" pitchFamily="18" charset="0"/>
              </a:rPr>
              <a:t>(MCV &lt; </a:t>
            </a:r>
            <a:r>
              <a:rPr lang="en-US" sz="1400" b="1" dirty="0" smtClean="0">
                <a:solidFill>
                  <a:schemeClr val="tx1"/>
                </a:solidFill>
                <a:latin typeface="Book Antiqua" pitchFamily="18" charset="0"/>
              </a:rPr>
              <a:t>80</a:t>
            </a:r>
            <a:r>
              <a:rPr lang="sr-Latn-RS" sz="1400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sr-Latn-RS" sz="1400" b="1" dirty="0" err="1" smtClean="0">
                <a:solidFill>
                  <a:schemeClr val="tx1"/>
                </a:solidFill>
                <a:latin typeface="Book Antiqua" pitchFamily="18" charset="0"/>
              </a:rPr>
              <a:t>fL</a:t>
            </a:r>
            <a:r>
              <a:rPr lang="en-US" sz="1400" b="1" dirty="0" smtClean="0">
                <a:solidFill>
                  <a:schemeClr val="tx1"/>
                </a:solidFill>
                <a:latin typeface="Book Antiqua" pitchFamily="18" charset="0"/>
              </a:rPr>
              <a:t>)</a:t>
            </a:r>
            <a:endParaRPr lang="en-US" sz="1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3" name="Pravougaonik zaobljenih uglova 2"/>
          <p:cNvSpPr/>
          <p:nvPr/>
        </p:nvSpPr>
        <p:spPr>
          <a:xfrm>
            <a:off x="4128509" y="1606392"/>
            <a:ext cx="1743055" cy="694928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Book Antiqua" pitchFamily="18" charset="0"/>
              </a:rPr>
              <a:t>NORMOCITNE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Book Antiqua" pitchFamily="18" charset="0"/>
              </a:rPr>
              <a:t>(MCV 80 -</a:t>
            </a:r>
            <a:r>
              <a:rPr lang="en-US" sz="1400" b="1" dirty="0" smtClean="0">
                <a:solidFill>
                  <a:schemeClr val="tx1"/>
                </a:solidFill>
                <a:latin typeface="Book Antiqua" pitchFamily="18" charset="0"/>
              </a:rPr>
              <a:t>100</a:t>
            </a:r>
            <a:r>
              <a:rPr lang="sr-Latn-RS" sz="1400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sr-Latn-RS" sz="1400" b="1" dirty="0" err="1" smtClean="0">
                <a:solidFill>
                  <a:schemeClr val="tx1"/>
                </a:solidFill>
                <a:latin typeface="Book Antiqua" pitchFamily="18" charset="0"/>
              </a:rPr>
              <a:t>fL</a:t>
            </a:r>
            <a:r>
              <a:rPr lang="en-US" sz="1400" b="1" dirty="0" smtClean="0">
                <a:solidFill>
                  <a:schemeClr val="tx1"/>
                </a:solidFill>
                <a:latin typeface="Book Antiqua" pitchFamily="18" charset="0"/>
              </a:rPr>
              <a:t>)</a:t>
            </a:r>
            <a:endParaRPr lang="en-US" sz="1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Pravougaonik zaobljenih uglova 4"/>
          <p:cNvSpPr/>
          <p:nvPr/>
        </p:nvSpPr>
        <p:spPr>
          <a:xfrm>
            <a:off x="7133861" y="1604408"/>
            <a:ext cx="1631032" cy="696912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Book Antiqua" pitchFamily="18" charset="0"/>
              </a:rPr>
              <a:t>MAKROCITNE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Book Antiqua" pitchFamily="18" charset="0"/>
              </a:rPr>
              <a:t>(MCV &gt;</a:t>
            </a:r>
            <a:r>
              <a:rPr lang="en-US" sz="1400" b="1" dirty="0" smtClean="0">
                <a:solidFill>
                  <a:schemeClr val="tx1"/>
                </a:solidFill>
                <a:latin typeface="Book Antiqua" pitchFamily="18" charset="0"/>
              </a:rPr>
              <a:t>100</a:t>
            </a:r>
            <a:r>
              <a:rPr lang="sr-Latn-RS" sz="1400" b="1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sr-Latn-RS" sz="1400" b="1" dirty="0" err="1" smtClean="0">
                <a:solidFill>
                  <a:schemeClr val="tx1"/>
                </a:solidFill>
                <a:latin typeface="Book Antiqua" pitchFamily="18" charset="0"/>
              </a:rPr>
              <a:t>fL</a:t>
            </a:r>
            <a:r>
              <a:rPr lang="en-US" sz="1400" b="1" dirty="0" smtClean="0">
                <a:solidFill>
                  <a:schemeClr val="tx1"/>
                </a:solidFill>
                <a:latin typeface="Book Antiqua" pitchFamily="18" charset="0"/>
              </a:rPr>
              <a:t>)</a:t>
            </a:r>
            <a:endParaRPr lang="en-US" sz="1400" b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" name="Pravougaonik zaobljenih uglova 5"/>
          <p:cNvSpPr/>
          <p:nvPr/>
        </p:nvSpPr>
        <p:spPr>
          <a:xfrm>
            <a:off x="1979712" y="228432"/>
            <a:ext cx="6372708" cy="576064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dirty="0" smtClean="0">
                <a:solidFill>
                  <a:schemeClr val="tx1"/>
                </a:solidFill>
                <a:latin typeface="Book Antiqua" pitchFamily="18" charset="0"/>
              </a:rPr>
              <a:t>MORFOLOŠKA PODELA ANEMIJA </a:t>
            </a:r>
            <a:endParaRPr lang="en-US" sz="2000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" name="Pravougaonik zaobljenih uglova 6"/>
          <p:cNvSpPr/>
          <p:nvPr/>
        </p:nvSpPr>
        <p:spPr>
          <a:xfrm>
            <a:off x="1331640" y="3132336"/>
            <a:ext cx="1728192" cy="3168352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  <a:latin typeface="Book Antiqua" pitchFamily="18" charset="0"/>
              </a:rPr>
              <a:t>Sideropenijska</a:t>
            </a:r>
            <a:endParaRPr lang="en-US" sz="1600" dirty="0">
              <a:solidFill>
                <a:schemeClr val="tx1"/>
              </a:solidFill>
              <a:latin typeface="Book Antiqua" pitchFamily="18" charset="0"/>
            </a:endParaRPr>
          </a:p>
          <a:p>
            <a:pPr algn="ctr"/>
            <a:r>
              <a:rPr lang="en-US" sz="1600" dirty="0" err="1">
                <a:solidFill>
                  <a:schemeClr val="tx1"/>
                </a:solidFill>
                <a:latin typeface="Book Antiqua" pitchFamily="18" charset="0"/>
              </a:rPr>
              <a:t>anemija</a:t>
            </a:r>
            <a:r>
              <a:rPr lang="en-US" sz="1600" dirty="0">
                <a:solidFill>
                  <a:schemeClr val="tx1"/>
                </a:solidFill>
                <a:latin typeface="Book Antiqua" pitchFamily="18" charset="0"/>
              </a:rPr>
              <a:t>,</a:t>
            </a:r>
          </a:p>
          <a:p>
            <a:pPr algn="ctr"/>
            <a:r>
              <a:rPr lang="en-US" sz="1600" dirty="0" err="1">
                <a:solidFill>
                  <a:schemeClr val="tx1"/>
                </a:solidFill>
                <a:latin typeface="Book Antiqua" pitchFamily="18" charset="0"/>
              </a:rPr>
              <a:t>Anemija</a:t>
            </a:r>
            <a:r>
              <a:rPr lang="en-US" sz="16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Book Antiqua" pitchFamily="18" charset="0"/>
              </a:rPr>
              <a:t>hroničnog</a:t>
            </a:r>
            <a:endParaRPr lang="en-US" sz="1600" dirty="0">
              <a:solidFill>
                <a:schemeClr val="tx1"/>
              </a:solidFill>
              <a:latin typeface="Book Antiqua" pitchFamily="18" charset="0"/>
            </a:endParaRPr>
          </a:p>
          <a:p>
            <a:pPr algn="ctr"/>
            <a:r>
              <a:rPr lang="en-US" sz="1600" dirty="0" err="1">
                <a:solidFill>
                  <a:schemeClr val="tx1"/>
                </a:solidFill>
                <a:latin typeface="Book Antiqua" pitchFamily="18" charset="0"/>
              </a:rPr>
              <a:t>oboljenja</a:t>
            </a:r>
            <a:r>
              <a:rPr lang="en-US" sz="1600" dirty="0">
                <a:solidFill>
                  <a:schemeClr val="tx1"/>
                </a:solidFill>
                <a:latin typeface="Book Antiqua" pitchFamily="18" charset="0"/>
              </a:rPr>
              <a:t>,</a:t>
            </a:r>
          </a:p>
          <a:p>
            <a:pPr algn="ctr"/>
            <a:r>
              <a:rPr lang="en-US" sz="1600" dirty="0" err="1">
                <a:solidFill>
                  <a:schemeClr val="tx1"/>
                </a:solidFill>
                <a:latin typeface="Book Antiqua" pitchFamily="18" charset="0"/>
              </a:rPr>
              <a:t>Talasemije</a:t>
            </a:r>
            <a:endParaRPr lang="en-US" sz="1600" dirty="0">
              <a:solidFill>
                <a:schemeClr val="tx1"/>
              </a:solidFill>
              <a:latin typeface="Book Antiqua" pitchFamily="18" charset="0"/>
            </a:endParaRPr>
          </a:p>
          <a:p>
            <a:pPr algn="ctr"/>
            <a:r>
              <a:rPr lang="en-US" sz="1600" dirty="0" err="1">
                <a:solidFill>
                  <a:schemeClr val="tx1"/>
                </a:solidFill>
                <a:latin typeface="Book Antiqua" pitchFamily="18" charset="0"/>
              </a:rPr>
              <a:t>Sideroblastična</a:t>
            </a:r>
            <a:endParaRPr lang="en-US" sz="1600" dirty="0">
              <a:solidFill>
                <a:schemeClr val="tx1"/>
              </a:solidFill>
              <a:latin typeface="Book Antiqua" pitchFamily="18" charset="0"/>
            </a:endParaRPr>
          </a:p>
          <a:p>
            <a:pPr algn="ctr"/>
            <a:r>
              <a:rPr lang="en-US" sz="1600" dirty="0" err="1">
                <a:solidFill>
                  <a:schemeClr val="tx1"/>
                </a:solidFill>
                <a:latin typeface="Book Antiqua" pitchFamily="18" charset="0"/>
              </a:rPr>
              <a:t>anemija</a:t>
            </a:r>
            <a:r>
              <a:rPr lang="en-US" sz="1600" dirty="0">
                <a:solidFill>
                  <a:schemeClr val="tx1"/>
                </a:solidFill>
                <a:latin typeface="Book Antiqua" pitchFamily="18" charset="0"/>
              </a:rPr>
              <a:t>.</a:t>
            </a:r>
          </a:p>
        </p:txBody>
      </p:sp>
      <p:sp>
        <p:nvSpPr>
          <p:cNvPr id="8" name="Pravougaonik zaobljenih uglova 7"/>
          <p:cNvSpPr/>
          <p:nvPr/>
        </p:nvSpPr>
        <p:spPr>
          <a:xfrm>
            <a:off x="4145433" y="3132336"/>
            <a:ext cx="1800200" cy="3168352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err="1">
                <a:solidFill>
                  <a:schemeClr val="tx1"/>
                </a:solidFill>
                <a:latin typeface="Book Antiqua" pitchFamily="18" charset="0"/>
              </a:rPr>
              <a:t>Hemolitičke</a:t>
            </a:r>
            <a:r>
              <a:rPr lang="en-US" sz="1600" dirty="0">
                <a:solidFill>
                  <a:schemeClr val="tx1"/>
                </a:solidFill>
                <a:latin typeface="Book Antiqua" pitchFamily="18" charset="0"/>
              </a:rPr>
              <a:t>,</a:t>
            </a:r>
          </a:p>
          <a:p>
            <a:r>
              <a:rPr lang="en-US" sz="1600" dirty="0" err="1">
                <a:solidFill>
                  <a:schemeClr val="tx1"/>
                </a:solidFill>
                <a:latin typeface="Book Antiqua" pitchFamily="18" charset="0"/>
              </a:rPr>
              <a:t>Nehemolitičke</a:t>
            </a:r>
            <a:r>
              <a:rPr lang="en-US" sz="1600" dirty="0">
                <a:solidFill>
                  <a:schemeClr val="tx1"/>
                </a:solidFill>
                <a:latin typeface="Book Antiqua" pitchFamily="18" charset="0"/>
              </a:rPr>
              <a:t>.</a:t>
            </a:r>
          </a:p>
        </p:txBody>
      </p:sp>
      <p:sp>
        <p:nvSpPr>
          <p:cNvPr id="9" name="Pravougaonik zaobljenih uglova 8"/>
          <p:cNvSpPr/>
          <p:nvPr/>
        </p:nvSpPr>
        <p:spPr>
          <a:xfrm>
            <a:off x="7140860" y="3132336"/>
            <a:ext cx="1679612" cy="3609032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</a:rPr>
              <a:t>Megaloblastne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- </a:t>
            </a:r>
            <a:r>
              <a:rPr lang="en-US" sz="1400" dirty="0" err="1">
                <a:solidFill>
                  <a:schemeClr val="tx1"/>
                </a:solidFill>
              </a:rPr>
              <a:t>nedostatak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vitamina</a:t>
            </a:r>
            <a:r>
              <a:rPr lang="en-US" sz="1400" dirty="0">
                <a:solidFill>
                  <a:schemeClr val="tx1"/>
                </a:solidFill>
              </a:rPr>
              <a:t> B12,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- </a:t>
            </a:r>
            <a:r>
              <a:rPr lang="en-US" sz="1400" dirty="0" err="1">
                <a:solidFill>
                  <a:schemeClr val="tx1"/>
                </a:solidFill>
              </a:rPr>
              <a:t>nedostatak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folne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kiseline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- </a:t>
            </a:r>
            <a:r>
              <a:rPr lang="en-US" sz="1400" dirty="0" err="1">
                <a:solidFill>
                  <a:schemeClr val="tx1"/>
                </a:solidFill>
              </a:rPr>
              <a:t>izazvane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upotrebom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 err="1">
                <a:solidFill>
                  <a:schemeClr val="tx1"/>
                </a:solidFill>
              </a:rPr>
              <a:t>lijekova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en-US" sz="1400" dirty="0" err="1">
                <a:solidFill>
                  <a:schemeClr val="tx1"/>
                </a:solidFill>
              </a:rPr>
              <a:t>Nemegaloblastne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- </a:t>
            </a:r>
            <a:r>
              <a:rPr lang="en-US" sz="1400" dirty="0" err="1">
                <a:solidFill>
                  <a:schemeClr val="tx1"/>
                </a:solidFill>
              </a:rPr>
              <a:t>hipotireoidizam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- </a:t>
            </a:r>
            <a:r>
              <a:rPr lang="en-US" sz="1400" dirty="0" err="1">
                <a:solidFill>
                  <a:schemeClr val="tx1"/>
                </a:solidFill>
              </a:rPr>
              <a:t>oboljenja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jetre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- </a:t>
            </a:r>
            <a:r>
              <a:rPr lang="en-US" sz="1400" dirty="0" err="1">
                <a:solidFill>
                  <a:schemeClr val="tx1"/>
                </a:solidFill>
              </a:rPr>
              <a:t>alkoholizam</a:t>
            </a:r>
            <a:r>
              <a:rPr lang="en-US" sz="14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- </a:t>
            </a:r>
            <a:r>
              <a:rPr lang="en-US" sz="1400" dirty="0" err="1">
                <a:solidFill>
                  <a:schemeClr val="tx1"/>
                </a:solidFill>
              </a:rPr>
              <a:t>mijelodisplastični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sindromi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377" y="2320488"/>
            <a:ext cx="15875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662" y="2320487"/>
            <a:ext cx="15875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417" y="2320486"/>
            <a:ext cx="15875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92016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Drugi lekovi i lek </a:t>
            </a:r>
            <a:r>
              <a:rPr lang="vi-VN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REFERUM</a:t>
            </a:r>
            <a:endParaRPr lang="sr-Latn-RS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endParaRPr lang="vi-VN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algn="just"/>
            <a:r>
              <a:rPr lang="vi-VN" dirty="0" smtClean="0">
                <a:latin typeface="Book Antiqua" pitchFamily="18" charset="0"/>
              </a:rPr>
              <a:t>Do </a:t>
            </a:r>
            <a:r>
              <a:rPr lang="vi-VN" dirty="0">
                <a:latin typeface="Book Antiqua" pitchFamily="18" charset="0"/>
              </a:rPr>
              <a:t>sada nisu zapažene nikakve interakcije sa drugim lekovima.</a:t>
            </a:r>
          </a:p>
          <a:p>
            <a:pPr algn="just"/>
            <a:r>
              <a:rPr lang="vi-VN" dirty="0">
                <a:latin typeface="Book Antiqua" pitchFamily="18" charset="0"/>
              </a:rPr>
              <a:t>Gvožđe je vezano u kompleks, pa su jonske interakcije sa sastojcima hrane (oksalatima (iz povrća), taninom</a:t>
            </a:r>
          </a:p>
          <a:p>
            <a:pPr algn="just"/>
            <a:r>
              <a:rPr lang="vi-VN" dirty="0">
                <a:latin typeface="Book Antiqua" pitchFamily="18" charset="0"/>
              </a:rPr>
              <a:t>(iz čaja</a:t>
            </a:r>
            <a:r>
              <a:rPr lang="vi-VN" dirty="0" smtClean="0">
                <a:latin typeface="Book Antiqua" pitchFamily="18" charset="0"/>
              </a:rPr>
              <a:t>) </a:t>
            </a:r>
            <a:r>
              <a:rPr lang="vi-VN" dirty="0">
                <a:latin typeface="Book Antiqua" pitchFamily="18" charset="0"/>
              </a:rPr>
              <a:t>ili lekovima (tetraciklini, antacidi) malo verovatne. </a:t>
            </a:r>
            <a:endParaRPr lang="sr-Latn-RS" dirty="0" smtClean="0">
              <a:latin typeface="Book Antiqua" pitchFamily="18" charset="0"/>
            </a:endParaRPr>
          </a:p>
          <a:p>
            <a:pPr algn="just"/>
            <a:r>
              <a:rPr lang="vi-VN" dirty="0" smtClean="0">
                <a:latin typeface="Book Antiqua" pitchFamily="18" charset="0"/>
              </a:rPr>
              <a:t>Ne </a:t>
            </a:r>
            <a:r>
              <a:rPr lang="vi-VN" dirty="0">
                <a:latin typeface="Book Antiqua" pitchFamily="18" charset="0"/>
              </a:rPr>
              <a:t>treba prekidati terapiju gvožđem jer ona </a:t>
            </a:r>
            <a:r>
              <a:rPr lang="vi-VN" dirty="0" smtClean="0">
                <a:latin typeface="Book Antiqua" pitchFamily="18" charset="0"/>
              </a:rPr>
              <a:t>ne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utiče </a:t>
            </a:r>
            <a:r>
              <a:rPr lang="vi-VN" dirty="0">
                <a:latin typeface="Book Antiqua" pitchFamily="18" charset="0"/>
              </a:rPr>
              <a:t>na testove za detekciju okultnog krvarenja. </a:t>
            </a:r>
            <a:r>
              <a:rPr lang="vi-VN" dirty="0" smtClean="0">
                <a:latin typeface="Book Antiqua" pitchFamily="18" charset="0"/>
              </a:rPr>
              <a:t>Pored </a:t>
            </a:r>
            <a:r>
              <a:rPr lang="vi-VN" dirty="0">
                <a:latin typeface="Book Antiqua" pitchFamily="18" charset="0"/>
              </a:rPr>
              <a:t>toga, lek REFERUM ne menja boju zubne </a:t>
            </a:r>
            <a:r>
              <a:rPr lang="vi-VN" dirty="0" smtClean="0">
                <a:latin typeface="Book Antiqua" pitchFamily="18" charset="0"/>
              </a:rPr>
              <a:t>gleđi</a:t>
            </a:r>
            <a:r>
              <a:rPr lang="sr-Latn-RS" dirty="0" smtClean="0">
                <a:latin typeface="Book Antiqua" pitchFamily="18" charset="0"/>
              </a:rPr>
              <a:t>.</a:t>
            </a:r>
          </a:p>
          <a:p>
            <a:pPr algn="just"/>
            <a:r>
              <a:rPr lang="vi-VN" dirty="0" smtClean="0">
                <a:latin typeface="Book Antiqua" pitchFamily="18" charset="0"/>
              </a:rPr>
              <a:t>Potrebno </a:t>
            </a:r>
            <a:r>
              <a:rPr lang="vi-VN" dirty="0">
                <a:latin typeface="Book Antiqua" pitchFamily="18" charset="0"/>
              </a:rPr>
              <a:t>je izbegavati istovremenu primenu drugih farmaceutskih oblika lekova koji sadrže </a:t>
            </a:r>
            <a:r>
              <a:rPr lang="vi-VN" dirty="0" smtClean="0">
                <a:latin typeface="Book Antiqua" pitchFamily="18" charset="0"/>
              </a:rPr>
              <a:t>gvožđe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(injekcije </a:t>
            </a:r>
            <a:r>
              <a:rPr lang="vi-VN" dirty="0">
                <a:latin typeface="Book Antiqua" pitchFamily="18" charset="0"/>
              </a:rPr>
              <a:t>i tablete).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66172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82296" indent="0">
              <a:buNone/>
            </a:pPr>
            <a:r>
              <a:rPr lang="vi-VN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Uzimanje leka REFERUM sa hranom i pićima</a:t>
            </a:r>
          </a:p>
          <a:p>
            <a:r>
              <a:rPr lang="vi-VN" dirty="0">
                <a:latin typeface="Book Antiqua" pitchFamily="18" charset="0"/>
              </a:rPr>
              <a:t>Lek REFERUM treba uzimati u toku ili neposredno nakon obroka.</a:t>
            </a:r>
          </a:p>
          <a:p>
            <a:r>
              <a:rPr lang="vi-VN" dirty="0">
                <a:latin typeface="Book Antiqua" pitchFamily="18" charset="0"/>
              </a:rPr>
              <a:t>Hrana i piće ne utiču na resorpciju ovog leka.</a:t>
            </a:r>
          </a:p>
          <a:p>
            <a:pPr marL="82296" indent="0">
              <a:buNone/>
            </a:pPr>
            <a:r>
              <a:rPr lang="vi-VN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Trudnoća, dojenje i plodnost</a:t>
            </a:r>
          </a:p>
          <a:p>
            <a:r>
              <a:rPr lang="vi-VN" dirty="0" smtClean="0">
                <a:latin typeface="Book Antiqua" pitchFamily="18" charset="0"/>
              </a:rPr>
              <a:t>Studije </a:t>
            </a:r>
            <a:r>
              <a:rPr lang="vi-VN" dirty="0">
                <a:latin typeface="Book Antiqua" pitchFamily="18" charset="0"/>
              </a:rPr>
              <a:t>reproduktivne toksičnosti na životinjama nisu pokazale opasnost za fetus. Na osnovi ovih </a:t>
            </a:r>
            <a:r>
              <a:rPr lang="vi-VN" dirty="0" smtClean="0">
                <a:latin typeface="Book Antiqua" pitchFamily="18" charset="0"/>
              </a:rPr>
              <a:t>ispitivanja,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nema </a:t>
            </a:r>
            <a:r>
              <a:rPr lang="vi-VN" dirty="0">
                <a:latin typeface="Book Antiqua" pitchFamily="18" charset="0"/>
              </a:rPr>
              <a:t>dokaza o štetnosti primene ovog leka tokom prvog trimestra trudnoće i nije verovatno da će se </a:t>
            </a:r>
            <a:r>
              <a:rPr lang="vi-VN" dirty="0" smtClean="0">
                <a:latin typeface="Book Antiqua" pitchFamily="18" charset="0"/>
              </a:rPr>
              <a:t>javiti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negativni </a:t>
            </a:r>
            <a:r>
              <a:rPr lang="vi-VN" dirty="0">
                <a:latin typeface="Book Antiqua" pitchFamily="18" charset="0"/>
              </a:rPr>
              <a:t>uticaj na plod. Kontrolisane studije kod trudnica u drugom i trećem trimestru nisu </a:t>
            </a:r>
            <a:r>
              <a:rPr lang="vi-VN" dirty="0" smtClean="0">
                <a:latin typeface="Book Antiqua" pitchFamily="18" charset="0"/>
              </a:rPr>
              <a:t>pokazale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neželjene </a:t>
            </a:r>
            <a:r>
              <a:rPr lang="vi-VN" dirty="0">
                <a:latin typeface="Book Antiqua" pitchFamily="18" charset="0"/>
              </a:rPr>
              <a:t>efekte primene ovog leka po majku i/ili dete.</a:t>
            </a:r>
          </a:p>
          <a:p>
            <a:r>
              <a:rPr lang="vi-VN" dirty="0">
                <a:latin typeface="Book Antiqua" pitchFamily="18" charset="0"/>
              </a:rPr>
              <a:t>Gvožđe se izlučuje u majčino mleko i vezuje za protein koji se nalazi u mleku.</a:t>
            </a:r>
          </a:p>
          <a:p>
            <a:r>
              <a:rPr lang="vi-VN" dirty="0">
                <a:latin typeface="Book Antiqua" pitchFamily="18" charset="0"/>
              </a:rPr>
              <a:t>Samo mala, nepoznata količina gvožđa prelazi iz kompleksa gvožđa u majčino mleko i rizik od </a:t>
            </a:r>
            <a:r>
              <a:rPr lang="vi-VN" dirty="0" smtClean="0">
                <a:latin typeface="Book Antiqua" pitchFamily="18" charset="0"/>
              </a:rPr>
              <a:t>pojave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neželjenih </a:t>
            </a:r>
            <a:r>
              <a:rPr lang="vi-VN" dirty="0">
                <a:latin typeface="Book Antiqua" pitchFamily="18" charset="0"/>
              </a:rPr>
              <a:t>dejstava kod odojčadi je mali.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3525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r>
              <a:rPr lang="vi-VN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Za oralnu upotrebu.</a:t>
            </a:r>
          </a:p>
          <a:p>
            <a:r>
              <a:rPr lang="vi-VN" sz="2000" dirty="0">
                <a:latin typeface="Book Antiqua" pitchFamily="18" charset="0"/>
              </a:rPr>
              <a:t>Lek je namenjen za odrasle, dojilje i decu stariju od 12 godina.</a:t>
            </a:r>
          </a:p>
          <a:p>
            <a:r>
              <a:rPr lang="vi-VN" sz="2000" dirty="0">
                <a:latin typeface="Book Antiqua" pitchFamily="18" charset="0"/>
              </a:rPr>
              <a:t>Doziranje i trajanje terapije zavisi od stepena nedostatka gvožđa.</a:t>
            </a:r>
          </a:p>
          <a:p>
            <a:pPr marL="82296" indent="0">
              <a:buNone/>
            </a:pPr>
            <a:r>
              <a:rPr lang="vi-VN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Način primene</a:t>
            </a:r>
          </a:p>
          <a:p>
            <a:r>
              <a:rPr lang="vi-VN" sz="2000" dirty="0" smtClean="0">
                <a:latin typeface="Book Antiqua" pitchFamily="18" charset="0"/>
              </a:rPr>
              <a:t>Lek </a:t>
            </a:r>
            <a:r>
              <a:rPr lang="en-US" sz="2000" dirty="0" smtClean="0">
                <a:latin typeface="Book Antiqua" pitchFamily="18" charset="0"/>
              </a:rPr>
              <a:t>se </a:t>
            </a:r>
            <a:r>
              <a:rPr lang="vi-VN" sz="2000" dirty="0" smtClean="0">
                <a:latin typeface="Book Antiqua" pitchFamily="18" charset="0"/>
              </a:rPr>
              <a:t>uzima </a:t>
            </a:r>
            <a:r>
              <a:rPr lang="vi-VN" sz="2000" dirty="0">
                <a:latin typeface="Book Antiqua" pitchFamily="18" charset="0"/>
              </a:rPr>
              <a:t>tokom obroka ili neposredno nakon </a:t>
            </a:r>
            <a:r>
              <a:rPr lang="vi-VN" sz="2000" dirty="0" smtClean="0">
                <a:latin typeface="Book Antiqua" pitchFamily="18" charset="0"/>
              </a:rPr>
              <a:t>obroka</a:t>
            </a:r>
            <a:endParaRPr lang="en-US" sz="2000" dirty="0" smtClean="0">
              <a:latin typeface="Book Antiqua" pitchFamily="18" charset="0"/>
            </a:endParaRPr>
          </a:p>
          <a:p>
            <a:r>
              <a:rPr lang="vi-VN" sz="2000" dirty="0" smtClean="0">
                <a:latin typeface="Book Antiqua" pitchFamily="18" charset="0"/>
              </a:rPr>
              <a:t>Dnevnu </a:t>
            </a:r>
            <a:r>
              <a:rPr lang="vi-VN" sz="2000" dirty="0">
                <a:latin typeface="Book Antiqua" pitchFamily="18" charset="0"/>
              </a:rPr>
              <a:t>dozu možete da podelite </a:t>
            </a:r>
            <a:r>
              <a:rPr lang="vi-VN" sz="2000" dirty="0" smtClean="0">
                <a:latin typeface="Book Antiqua" pitchFamily="18" charset="0"/>
              </a:rPr>
              <a:t>na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nekoliko </a:t>
            </a:r>
            <a:r>
              <a:rPr lang="vi-VN" sz="2000" dirty="0">
                <a:latin typeface="Book Antiqua" pitchFamily="18" charset="0"/>
              </a:rPr>
              <a:t>manjih doza ili uzeti celu dozu odjednom.</a:t>
            </a:r>
          </a:p>
          <a:p>
            <a:pPr marL="82296" indent="0">
              <a:buNone/>
            </a:pPr>
            <a:r>
              <a:rPr lang="vi-VN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Manifestan </a:t>
            </a:r>
            <a:r>
              <a:rPr lang="vi-VN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nedostatak gvožđa</a:t>
            </a:r>
          </a:p>
          <a:p>
            <a:r>
              <a:rPr lang="vi-VN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Terapija traje 3-5 </a:t>
            </a:r>
            <a:r>
              <a:rPr lang="vi-VN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meseci</a:t>
            </a:r>
            <a:r>
              <a:rPr lang="en-US" sz="2000" dirty="0" smtClean="0">
                <a:latin typeface="Book Antiqua" pitchFamily="18" charset="0"/>
              </a:rPr>
              <a:t>, a</a:t>
            </a:r>
            <a:r>
              <a:rPr lang="vi-VN" sz="2000" dirty="0" smtClean="0">
                <a:latin typeface="Book Antiqua" pitchFamily="18" charset="0"/>
              </a:rPr>
              <a:t> </a:t>
            </a:r>
            <a:r>
              <a:rPr lang="en-US" sz="2000" dirty="0" smtClean="0">
                <a:latin typeface="Book Antiqua" pitchFamily="18" charset="0"/>
              </a:rPr>
              <a:t>m</a:t>
            </a:r>
            <a:r>
              <a:rPr lang="sr-Latn-RS" sz="2000" dirty="0" err="1" smtClean="0">
                <a:latin typeface="Book Antiqua" pitchFamily="18" charset="0"/>
              </a:rPr>
              <a:t>ožetrajati</a:t>
            </a:r>
            <a:r>
              <a:rPr lang="sr-Latn-RS" sz="2000" dirty="0" smtClean="0">
                <a:latin typeface="Book Antiqua" pitchFamily="18" charset="0"/>
              </a:rPr>
              <a:t> i duže</a:t>
            </a:r>
            <a:r>
              <a:rPr lang="vi-VN" sz="2000" dirty="0" smtClean="0">
                <a:latin typeface="Book Antiqua" pitchFamily="18" charset="0"/>
              </a:rPr>
              <a:t>, </a:t>
            </a:r>
            <a:r>
              <a:rPr lang="vi-VN" sz="2000" dirty="0">
                <a:latin typeface="Book Antiqua" pitchFamily="18" charset="0"/>
              </a:rPr>
              <a:t>u zavisnosti od </a:t>
            </a:r>
            <a:r>
              <a:rPr lang="vi-VN" sz="2000" dirty="0" smtClean="0">
                <a:latin typeface="Book Antiqua" pitchFamily="18" charset="0"/>
              </a:rPr>
              <a:t>rezultata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laboratorijske </a:t>
            </a:r>
            <a:r>
              <a:rPr lang="vi-VN" sz="2000" dirty="0">
                <a:latin typeface="Book Antiqua" pitchFamily="18" charset="0"/>
              </a:rPr>
              <a:t>analize krvi.</a:t>
            </a:r>
          </a:p>
          <a:p>
            <a:r>
              <a:rPr lang="vi-VN" sz="2000" dirty="0">
                <a:latin typeface="Book Antiqua" pitchFamily="18" charset="0"/>
              </a:rPr>
              <a:t>Odrasli, dojilje i deca starija od 12 godina: Uobičajena dnevna doza je 1 do 3 tablete za žvakanje dnevno.</a:t>
            </a:r>
          </a:p>
          <a:p>
            <a:endParaRPr lang="en-US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3260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3891A7"/>
              </a:buClr>
            </a:pP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Trudnice: 2-3 tablete za žvakanje dnevno. Nakon toga, najmanje do kraja trudnoće, potrebno je </a:t>
            </a:r>
            <a:r>
              <a:rPr lang="vi-VN" sz="2000" dirty="0" smtClean="0">
                <a:solidFill>
                  <a:prstClr val="black"/>
                </a:solidFill>
                <a:latin typeface="Book Antiqua" pitchFamily="18" charset="0"/>
              </a:rPr>
              <a:t>uzimati</a:t>
            </a:r>
            <a:r>
              <a:rPr lang="sr-Latn-RS" sz="2000" dirty="0" smtClean="0">
                <a:solidFill>
                  <a:prstClr val="black"/>
                </a:solidFill>
                <a:latin typeface="Book Antiqua" pitchFamily="18" charset="0"/>
              </a:rPr>
              <a:t> </a:t>
            </a:r>
            <a:r>
              <a:rPr lang="vi-VN" sz="2000" dirty="0" smtClean="0">
                <a:solidFill>
                  <a:prstClr val="black"/>
                </a:solidFill>
                <a:latin typeface="Book Antiqua" pitchFamily="18" charset="0"/>
              </a:rPr>
              <a:t>jednu </a:t>
            </a: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tabletu za žvakanje.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vi-VN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Latentni nedostatak gvožđa</a:t>
            </a:r>
          </a:p>
          <a:p>
            <a:pPr lvl="0">
              <a:buClr>
                <a:srgbClr val="3891A7"/>
              </a:buClr>
            </a:pP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Terapija traje 1-2 meseca.</a:t>
            </a:r>
          </a:p>
          <a:p>
            <a:pPr lvl="0">
              <a:buClr>
                <a:srgbClr val="3891A7"/>
              </a:buClr>
            </a:pP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Odrasli, dojilje i deca starija od 12 godina: 1 tableta za žvakanje dnevno.</a:t>
            </a:r>
          </a:p>
          <a:p>
            <a:pPr lvl="0">
              <a:buClr>
                <a:srgbClr val="3891A7"/>
              </a:buClr>
            </a:pP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Trudnice: jedna tableta za žvakanje dnevno.</a:t>
            </a:r>
          </a:p>
          <a:p>
            <a:pPr lvl="0">
              <a:buClr>
                <a:srgbClr val="3891A7"/>
              </a:buClr>
            </a:pP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Prevencija nedostatka gvožđa kod trudnica</a:t>
            </a:r>
          </a:p>
          <a:p>
            <a:pPr lvl="0">
              <a:buClr>
                <a:srgbClr val="3891A7"/>
              </a:buClr>
            </a:pPr>
            <a:r>
              <a:rPr lang="vi-VN" sz="2000" dirty="0">
                <a:solidFill>
                  <a:prstClr val="black"/>
                </a:solidFill>
                <a:latin typeface="Book Antiqua" pitchFamily="18" charset="0"/>
              </a:rPr>
              <a:t>Jedna tableta za žvakanje dnevno.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51277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4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Moguća</a:t>
            </a:r>
            <a:r>
              <a:rPr lang="en-US" sz="24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4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neželjena</a:t>
            </a:r>
            <a:r>
              <a:rPr lang="en-US" sz="2400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sz="2400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dejstva</a:t>
            </a:r>
            <a:endParaRPr lang="en-US" sz="2400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sr-Latn-RS" sz="2000" dirty="0" err="1">
                <a:latin typeface="Book Antiqua" pitchFamily="18" charset="0"/>
              </a:rPr>
              <a:t>L</a:t>
            </a:r>
            <a:r>
              <a:rPr lang="en-US" sz="2000" dirty="0" err="1" smtClean="0">
                <a:latin typeface="Book Antiqua" pitchFamily="18" charset="0"/>
              </a:rPr>
              <a:t>ek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>
                <a:latin typeface="Book Antiqua" pitchFamily="18" charset="0"/>
              </a:rPr>
              <a:t>REFERUM se </a:t>
            </a:r>
            <a:r>
              <a:rPr lang="en-US" sz="2000" dirty="0" err="1">
                <a:latin typeface="Book Antiqua" pitchFamily="18" charset="0"/>
              </a:rPr>
              <a:t>uglavnom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dobro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podnosi</a:t>
            </a:r>
            <a:r>
              <a:rPr lang="en-US" sz="2000" dirty="0">
                <a:latin typeface="Book Antiqua" pitchFamily="18" charset="0"/>
              </a:rPr>
              <a:t>. </a:t>
            </a:r>
            <a:r>
              <a:rPr lang="en-US" sz="2000" dirty="0" err="1">
                <a:latin typeface="Book Antiqua" pitchFamily="18" charset="0"/>
              </a:rPr>
              <a:t>Neželjeni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efekti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su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obično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blagi</a:t>
            </a:r>
            <a:r>
              <a:rPr lang="en-US" sz="2000" dirty="0">
                <a:latin typeface="Book Antiqua" pitchFamily="18" charset="0"/>
              </a:rPr>
              <a:t> i </a:t>
            </a:r>
            <a:r>
              <a:rPr lang="en-US" sz="2000" dirty="0" err="1">
                <a:latin typeface="Book Antiqua" pitchFamily="18" charset="0"/>
              </a:rPr>
              <a:t>prolazni</a:t>
            </a:r>
            <a:r>
              <a:rPr lang="en-US" sz="2000" dirty="0">
                <a:latin typeface="Book Antiqua" pitchFamily="18" charset="0"/>
              </a:rPr>
              <a:t>.</a:t>
            </a:r>
          </a:p>
          <a:p>
            <a:pPr marL="82296" indent="0">
              <a:buNone/>
            </a:pPr>
            <a:r>
              <a:rPr lang="en-US" sz="2000" dirty="0" err="1">
                <a:latin typeface="Book Antiqua" pitchFamily="18" charset="0"/>
              </a:rPr>
              <a:t>Veoma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retka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neželjena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dejstva</a:t>
            </a:r>
            <a:r>
              <a:rPr lang="en-US" sz="2000" dirty="0">
                <a:latin typeface="Book Antiqua" pitchFamily="18" charset="0"/>
              </a:rPr>
              <a:t> (</a:t>
            </a:r>
            <a:r>
              <a:rPr lang="en-US" sz="2000" dirty="0" err="1">
                <a:latin typeface="Book Antiqua" pitchFamily="18" charset="0"/>
              </a:rPr>
              <a:t>javljaju</a:t>
            </a:r>
            <a:r>
              <a:rPr lang="en-US" sz="2000" dirty="0">
                <a:latin typeface="Book Antiqua" pitchFamily="18" charset="0"/>
              </a:rPr>
              <a:t> se </a:t>
            </a:r>
            <a:r>
              <a:rPr lang="en-US" sz="2000" dirty="0" err="1">
                <a:latin typeface="Book Antiqua" pitchFamily="18" charset="0"/>
              </a:rPr>
              <a:t>kod</a:t>
            </a:r>
            <a:r>
              <a:rPr lang="en-US" sz="2000" dirty="0">
                <a:latin typeface="Book Antiqua" pitchFamily="18" charset="0"/>
              </a:rPr>
              <a:t> najviše1 </a:t>
            </a:r>
            <a:r>
              <a:rPr lang="en-US" sz="2000" dirty="0" err="1">
                <a:latin typeface="Book Antiqua" pitchFamily="18" charset="0"/>
              </a:rPr>
              <a:t>na</a:t>
            </a:r>
            <a:r>
              <a:rPr lang="en-US" sz="2000" dirty="0">
                <a:latin typeface="Book Antiqua" pitchFamily="18" charset="0"/>
              </a:rPr>
              <a:t> 10000 </a:t>
            </a:r>
            <a:r>
              <a:rPr lang="en-US" sz="2000" dirty="0" err="1">
                <a:latin typeface="Book Antiqua" pitchFamily="18" charset="0"/>
              </a:rPr>
              <a:t>pacijenata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koji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uzimaju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lek</a:t>
            </a:r>
            <a:r>
              <a:rPr lang="en-US" sz="2000" dirty="0">
                <a:latin typeface="Book Antiqua" pitchFamily="18" charset="0"/>
              </a:rPr>
              <a:t>):</a:t>
            </a:r>
          </a:p>
          <a:p>
            <a:r>
              <a:rPr lang="en-US" sz="2000" dirty="0" err="1" smtClean="0">
                <a:latin typeface="Book Antiqua" pitchFamily="18" charset="0"/>
              </a:rPr>
              <a:t>bol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>
                <a:latin typeface="Book Antiqua" pitchFamily="18" charset="0"/>
              </a:rPr>
              <a:t>u </a:t>
            </a:r>
            <a:r>
              <a:rPr lang="en-US" sz="2000" dirty="0" err="1">
                <a:latin typeface="Book Antiqua" pitchFamily="18" charset="0"/>
              </a:rPr>
              <a:t>stomaku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zatvor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proliv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mučnina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teškoće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pri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varenju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hrane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praćene</a:t>
            </a: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err="1">
                <a:latin typeface="Book Antiqua" pitchFamily="18" charset="0"/>
              </a:rPr>
              <a:t>bolom</a:t>
            </a:r>
            <a:r>
              <a:rPr lang="en-US" sz="2000" dirty="0">
                <a:latin typeface="Book Antiqua" pitchFamily="18" charset="0"/>
              </a:rPr>
              <a:t> u </a:t>
            </a:r>
            <a:r>
              <a:rPr lang="en-US" sz="2000" dirty="0" err="1">
                <a:latin typeface="Book Antiqua" pitchFamily="18" charset="0"/>
              </a:rPr>
              <a:t>stomaku</a:t>
            </a:r>
            <a:r>
              <a:rPr lang="en-US" sz="2000" dirty="0">
                <a:latin typeface="Book Antiqua" pitchFamily="18" charset="0"/>
              </a:rPr>
              <a:t> (</a:t>
            </a:r>
            <a:r>
              <a:rPr lang="en-US" sz="2000" dirty="0" err="1">
                <a:latin typeface="Book Antiqua" pitchFamily="18" charset="0"/>
              </a:rPr>
              <a:t>dispepsija</a:t>
            </a:r>
            <a:r>
              <a:rPr lang="en-US" sz="2000" dirty="0">
                <a:latin typeface="Book Antiqua" pitchFamily="18" charset="0"/>
              </a:rPr>
              <a:t>) </a:t>
            </a:r>
            <a:r>
              <a:rPr lang="en-US" sz="2000" dirty="0" smtClean="0">
                <a:latin typeface="Book Antiqua" pitchFamily="18" charset="0"/>
              </a:rPr>
              <a:t>i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povraćanje</a:t>
            </a:r>
            <a:endParaRPr lang="en-US" sz="2000" dirty="0">
              <a:latin typeface="Book Antiqua" pitchFamily="18" charset="0"/>
            </a:endParaRPr>
          </a:p>
          <a:p>
            <a:r>
              <a:rPr lang="en-US" sz="2000" dirty="0" err="1" smtClean="0">
                <a:latin typeface="Book Antiqua" pitchFamily="18" charset="0"/>
              </a:rPr>
              <a:t>koprivnjača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osip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egzantem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dirty="0" err="1">
                <a:latin typeface="Book Antiqua" pitchFamily="18" charset="0"/>
              </a:rPr>
              <a:t>svrab</a:t>
            </a:r>
            <a:endParaRPr lang="en-US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22698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331640" y="188640"/>
            <a:ext cx="7272808" cy="6669360"/>
          </a:xfrm>
        </p:spPr>
        <p:txBody>
          <a:bodyPr>
            <a:normAutofit/>
          </a:bodyPr>
          <a:lstStyle/>
          <a:p>
            <a:pPr algn="just"/>
            <a:r>
              <a:rPr lang="vi-VN" sz="2000" dirty="0">
                <a:latin typeface="Book Antiqua" pitchFamily="18" charset="0"/>
              </a:rPr>
              <a:t>MONOFER®, 100 mg/mL, rastvor za injekciju/infuziju,</a:t>
            </a:r>
          </a:p>
          <a:p>
            <a:pPr algn="just"/>
            <a:r>
              <a:rPr lang="vi-VN" sz="2000" dirty="0">
                <a:latin typeface="Book Antiqua" pitchFamily="18" charset="0"/>
              </a:rPr>
              <a:t>INN: gvožđe </a:t>
            </a:r>
            <a:r>
              <a:rPr lang="vi-VN" sz="2000" dirty="0" smtClean="0">
                <a:latin typeface="Book Antiqua" pitchFamily="18" charset="0"/>
              </a:rPr>
              <a:t>derizomaltoza</a:t>
            </a:r>
            <a:endParaRPr lang="sr-Latn-RS" sz="2000" dirty="0" smtClean="0">
              <a:latin typeface="Book Antiqua" pitchFamily="18" charset="0"/>
            </a:endParaRPr>
          </a:p>
          <a:p>
            <a:pPr algn="just"/>
            <a:r>
              <a:rPr lang="vi-VN" sz="2000" dirty="0">
                <a:latin typeface="Book Antiqua" pitchFamily="18" charset="0"/>
              </a:rPr>
              <a:t>Farmakoterapijska grupa</a:t>
            </a:r>
            <a:r>
              <a:rPr lang="vi-VN" sz="2000" dirty="0" smtClean="0">
                <a:latin typeface="Book Antiqua" pitchFamily="18" charset="0"/>
              </a:rPr>
              <a:t>: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antianemici</a:t>
            </a:r>
            <a:r>
              <a:rPr lang="vi-VN" sz="2000" dirty="0">
                <a:latin typeface="Book Antiqua" pitchFamily="18" charset="0"/>
              </a:rPr>
              <a:t>, trovalentno gvožđe, parenteralni preparati</a:t>
            </a:r>
          </a:p>
          <a:p>
            <a:pPr algn="just"/>
            <a:r>
              <a:rPr lang="vi-VN" sz="2000" dirty="0">
                <a:latin typeface="Book Antiqua" pitchFamily="18" charset="0"/>
              </a:rPr>
              <a:t>ATC šifra: </a:t>
            </a:r>
            <a:r>
              <a:rPr lang="vi-VN" sz="2000" dirty="0" smtClean="0">
                <a:latin typeface="Book Antiqua" pitchFamily="18" charset="0"/>
              </a:rPr>
              <a:t>B03AC</a:t>
            </a:r>
            <a:endParaRPr lang="sr-Latn-RS" sz="2000" dirty="0" smtClean="0">
              <a:latin typeface="Book Antiqua" pitchFamily="18" charset="0"/>
            </a:endParaRPr>
          </a:p>
          <a:p>
            <a:pPr algn="just"/>
            <a:r>
              <a:rPr lang="vi-VN" sz="2000" dirty="0">
                <a:latin typeface="Book Antiqua" pitchFamily="18" charset="0"/>
              </a:rPr>
              <a:t>Formulacija leka MONOFER sadrži gvožđe u kompleksu koji omogućava kontrolisano i sporo </a:t>
            </a:r>
            <a:r>
              <a:rPr lang="vi-VN" sz="2000" dirty="0" smtClean="0">
                <a:latin typeface="Book Antiqua" pitchFamily="18" charset="0"/>
              </a:rPr>
              <a:t>oslobađanje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bioraspoloživog </a:t>
            </a:r>
            <a:r>
              <a:rPr lang="vi-VN" sz="2000" dirty="0">
                <a:latin typeface="Book Antiqua" pitchFamily="18" charset="0"/>
              </a:rPr>
              <a:t>gvožđa do gvožđa koje se vezuje za proteine, uz nizak rizik od slobodnog gvožđa.</a:t>
            </a:r>
            <a:endParaRPr lang="sr-Cyrl-RS" sz="2000" dirty="0" smtClean="0">
              <a:latin typeface="Book Antiqua" pitchFamily="18" charset="0"/>
            </a:endParaRPr>
          </a:p>
          <a:p>
            <a:pPr algn="just"/>
            <a:endParaRPr lang="sr-Cyrl-RS" sz="2000" dirty="0">
              <a:latin typeface="Book Antiqua" pitchFamily="18" charset="0"/>
            </a:endParaRPr>
          </a:p>
          <a:p>
            <a:pPr marL="82296" indent="0" algn="just">
              <a:buNone/>
            </a:pPr>
            <a:endParaRPr lang="sr-Latn-RS" sz="20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 algn="just">
              <a:buNone/>
            </a:pPr>
            <a:r>
              <a:rPr lang="vi-VN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Terapijske </a:t>
            </a:r>
            <a:r>
              <a:rPr lang="vi-VN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indikacije</a:t>
            </a:r>
          </a:p>
          <a:p>
            <a:pPr marL="82296" indent="0" algn="just">
              <a:buNone/>
            </a:pPr>
            <a:r>
              <a:rPr lang="sr-Latn-RS" sz="2000" dirty="0" smtClean="0">
                <a:latin typeface="Book Antiqua" pitchFamily="18" charset="0"/>
              </a:rPr>
              <a:t>Z</a:t>
            </a:r>
            <a:r>
              <a:rPr lang="vi-VN" sz="2000" dirty="0" smtClean="0">
                <a:latin typeface="Book Antiqua" pitchFamily="18" charset="0"/>
              </a:rPr>
              <a:t>a </a:t>
            </a:r>
            <a:r>
              <a:rPr lang="vi-VN" sz="2000" dirty="0">
                <a:latin typeface="Book Antiqua" pitchFamily="18" charset="0"/>
              </a:rPr>
              <a:t>lečenje nedostatka gvožđa u sledećim slučajevima:</a:t>
            </a:r>
          </a:p>
          <a:p>
            <a:pPr algn="just"/>
            <a:r>
              <a:rPr lang="vi-VN" sz="2000" dirty="0" smtClean="0">
                <a:latin typeface="Book Antiqua" pitchFamily="18" charset="0"/>
              </a:rPr>
              <a:t>Kada </a:t>
            </a:r>
            <a:r>
              <a:rPr lang="vi-VN" sz="2000" dirty="0">
                <a:latin typeface="Book Antiqua" pitchFamily="18" charset="0"/>
              </a:rPr>
              <a:t>preparati sa gvožđem za oralnu upotrebu nisu efikasni ili se ne mogu primeniti</a:t>
            </a:r>
          </a:p>
          <a:p>
            <a:pPr algn="just"/>
            <a:r>
              <a:rPr lang="vi-VN" sz="2000" dirty="0" smtClean="0">
                <a:latin typeface="Book Antiqua" pitchFamily="18" charset="0"/>
              </a:rPr>
              <a:t>Kada </a:t>
            </a:r>
            <a:r>
              <a:rPr lang="vi-VN" sz="2000" dirty="0">
                <a:latin typeface="Book Antiqua" pitchFamily="18" charset="0"/>
              </a:rPr>
              <a:t>je klinički neophodna brza nadoknada depoa gvožđa</a:t>
            </a:r>
          </a:p>
          <a:p>
            <a:pPr algn="just"/>
            <a:r>
              <a:rPr lang="vi-VN" sz="2000" dirty="0">
                <a:latin typeface="Book Antiqua" pitchFamily="18" charset="0"/>
              </a:rPr>
              <a:t>Dijagnoza mora da bude zasnovana na laboratorijskim testovima.</a:t>
            </a:r>
            <a:endParaRPr lang="en-US" sz="2000" dirty="0">
              <a:latin typeface="Book Antiqu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924945"/>
            <a:ext cx="1440160" cy="153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29362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Doziranje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i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način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primene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r>
              <a:rPr lang="en-US" dirty="0" err="1">
                <a:latin typeface="Book Antiqua" pitchFamily="18" charset="0"/>
              </a:rPr>
              <a:t>Potrebno</a:t>
            </a:r>
            <a:r>
              <a:rPr lang="en-US" dirty="0">
                <a:latin typeface="Book Antiqua" pitchFamily="18" charset="0"/>
              </a:rPr>
              <a:t> je </a:t>
            </a:r>
            <a:r>
              <a:rPr lang="en-US" dirty="0" err="1">
                <a:latin typeface="Book Antiqua" pitchFamily="18" charset="0"/>
              </a:rPr>
              <a:t>pažljivo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pratiti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stanje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pacijenta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pojavu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znakova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ili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simptoma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reakcije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preosetljivosti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za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vreme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i </a:t>
            </a:r>
            <a:r>
              <a:rPr lang="en-US" dirty="0" err="1">
                <a:latin typeface="Book Antiqua" pitchFamily="18" charset="0"/>
              </a:rPr>
              <a:t>nakon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svake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primene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leka</a:t>
            </a:r>
            <a:r>
              <a:rPr lang="en-US" dirty="0" smtClean="0">
                <a:latin typeface="Book Antiqua" pitchFamily="18" charset="0"/>
              </a:rPr>
              <a:t>. </a:t>
            </a:r>
            <a:endParaRPr lang="sr-Latn-RS" dirty="0" smtClean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Lek</a:t>
            </a:r>
            <a:r>
              <a:rPr lang="en-US" dirty="0" smtClean="0">
                <a:latin typeface="Book Antiqua" pitchFamily="18" charset="0"/>
              </a:rPr>
              <a:t> se </a:t>
            </a:r>
            <a:r>
              <a:rPr lang="en-US" dirty="0" err="1">
                <a:latin typeface="Book Antiqua" pitchFamily="18" charset="0"/>
              </a:rPr>
              <a:t>može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primeniti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samo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ako</a:t>
            </a:r>
            <a:r>
              <a:rPr lang="en-US" dirty="0">
                <a:latin typeface="Book Antiqua" pitchFamily="18" charset="0"/>
              </a:rPr>
              <a:t> je </a:t>
            </a:r>
            <a:r>
              <a:rPr lang="en-US" dirty="0" err="1">
                <a:latin typeface="Book Antiqua" pitchFamily="18" charset="0"/>
              </a:rPr>
              <a:t>odmah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na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raspolaganju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osoblje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obučeno</a:t>
            </a:r>
            <a:r>
              <a:rPr lang="en-US" dirty="0">
                <a:latin typeface="Book Antiqua" pitchFamily="18" charset="0"/>
              </a:rPr>
              <a:t> da </a:t>
            </a:r>
            <a:r>
              <a:rPr lang="en-US" dirty="0" err="1">
                <a:latin typeface="Book Antiqua" pitchFamily="18" charset="0"/>
              </a:rPr>
              <a:t>prepozna</a:t>
            </a:r>
            <a:r>
              <a:rPr lang="en-US" dirty="0">
                <a:latin typeface="Book Antiqua" pitchFamily="18" charset="0"/>
              </a:rPr>
              <a:t> i </a:t>
            </a:r>
            <a:r>
              <a:rPr lang="en-US" dirty="0" err="1">
                <a:latin typeface="Book Antiqua" pitchFamily="18" charset="0"/>
              </a:rPr>
              <a:t>adekvatno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reaguje</a:t>
            </a:r>
            <a:r>
              <a:rPr lang="en-US" dirty="0">
                <a:latin typeface="Book Antiqua" pitchFamily="18" charset="0"/>
              </a:rPr>
              <a:t> u </a:t>
            </a:r>
            <a:r>
              <a:rPr lang="en-US" dirty="0" err="1">
                <a:latin typeface="Book Antiqua" pitchFamily="18" charset="0"/>
              </a:rPr>
              <a:t>slučaju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ispoljavanja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anafilaktičnih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reakcija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i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u </a:t>
            </a:r>
            <a:r>
              <a:rPr lang="en-US" dirty="0" err="1">
                <a:latin typeface="Book Antiqua" pitchFamily="18" charset="0"/>
              </a:rPr>
              <a:t>okruženju</a:t>
            </a:r>
            <a:r>
              <a:rPr lang="en-US" dirty="0">
                <a:latin typeface="Book Antiqua" pitchFamily="18" charset="0"/>
              </a:rPr>
              <a:t> u </a:t>
            </a:r>
            <a:r>
              <a:rPr lang="en-US" dirty="0" err="1">
                <a:latin typeface="Book Antiqua" pitchFamily="18" charset="0"/>
              </a:rPr>
              <a:t>kome</a:t>
            </a:r>
            <a:r>
              <a:rPr lang="en-US" dirty="0">
                <a:latin typeface="Book Antiqua" pitchFamily="18" charset="0"/>
              </a:rPr>
              <a:t> je </a:t>
            </a:r>
            <a:r>
              <a:rPr lang="en-US" dirty="0" err="1">
                <a:latin typeface="Book Antiqua" pitchFamily="18" charset="0"/>
              </a:rPr>
              <a:t>dostupna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puna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oprema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reanimaciju</a:t>
            </a:r>
            <a:r>
              <a:rPr lang="en-US" dirty="0">
                <a:latin typeface="Book Antiqua" pitchFamily="18" charset="0"/>
              </a:rPr>
              <a:t>. </a:t>
            </a:r>
            <a:endParaRPr lang="sr-Latn-RS" dirty="0" smtClean="0">
              <a:latin typeface="Book Antiqua" pitchFamily="18" charset="0"/>
            </a:endParaRPr>
          </a:p>
          <a:p>
            <a:r>
              <a:rPr lang="en-US" dirty="0" err="1" smtClean="0">
                <a:latin typeface="Book Antiqua" pitchFamily="18" charset="0"/>
              </a:rPr>
              <a:t>Nakon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svake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primene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injekcije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leka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stanje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pacijenta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treba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pratiti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najmanje</a:t>
            </a:r>
            <a:r>
              <a:rPr lang="en-US" dirty="0">
                <a:latin typeface="Book Antiqua" pitchFamily="18" charset="0"/>
              </a:rPr>
              <a:t> 30 </a:t>
            </a:r>
            <a:r>
              <a:rPr lang="en-US" dirty="0" err="1">
                <a:latin typeface="Book Antiqua" pitchFamily="18" charset="0"/>
              </a:rPr>
              <a:t>minuta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zbog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eventualne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pojave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neželjenih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dejstava</a:t>
            </a:r>
            <a:endParaRPr lang="sr-Latn-RS" dirty="0" smtClean="0">
              <a:latin typeface="Book Antiqua" pitchFamily="18" charset="0"/>
            </a:endParaRPr>
          </a:p>
          <a:p>
            <a:r>
              <a:rPr lang="vi-VN" dirty="0">
                <a:latin typeface="Book Antiqua" pitchFamily="18" charset="0"/>
              </a:rPr>
              <a:t>Svaka intravenska primena gvožđa povezana je sa rizikom od reakcije </a:t>
            </a:r>
            <a:r>
              <a:rPr lang="vi-VN" dirty="0" smtClean="0">
                <a:latin typeface="Book Antiqua" pitchFamily="18" charset="0"/>
              </a:rPr>
              <a:t>preosetljivosti</a:t>
            </a:r>
            <a:r>
              <a:rPr lang="sr-Latn-RS" dirty="0" smtClean="0">
                <a:latin typeface="Book Antiqua" pitchFamily="18" charset="0"/>
              </a:rPr>
              <a:t>!</a:t>
            </a:r>
          </a:p>
          <a:p>
            <a:r>
              <a:rPr lang="vi-VN" dirty="0" smtClean="0">
                <a:latin typeface="Book Antiqua" pitchFamily="18" charset="0"/>
              </a:rPr>
              <a:t>Da </a:t>
            </a:r>
            <a:r>
              <a:rPr lang="vi-VN" dirty="0">
                <a:latin typeface="Book Antiqua" pitchFamily="18" charset="0"/>
              </a:rPr>
              <a:t>bi se smanjio </a:t>
            </a:r>
            <a:r>
              <a:rPr lang="vi-VN" dirty="0" smtClean="0">
                <a:latin typeface="Book Antiqua" pitchFamily="18" charset="0"/>
              </a:rPr>
              <a:t>rizik,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broj </a:t>
            </a:r>
            <a:r>
              <a:rPr lang="vi-VN" dirty="0">
                <a:latin typeface="Book Antiqua" pitchFamily="18" charset="0"/>
              </a:rPr>
              <a:t>pojedinačnih intravenskih primena gvožđa treba da se svede na minimum.</a:t>
            </a:r>
            <a:endParaRPr lang="sr-Latn-RS" dirty="0" smtClean="0">
              <a:latin typeface="Book Antiqua" pitchFamily="18" charset="0"/>
            </a:endParaRPr>
          </a:p>
          <a:p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4089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Doziranje</a:t>
            </a:r>
          </a:p>
          <a:p>
            <a:pPr marL="82296" indent="0">
              <a:buNone/>
            </a:pPr>
            <a:r>
              <a:rPr lang="vi-VN" sz="2400" dirty="0">
                <a:latin typeface="Book Antiqua" pitchFamily="18" charset="0"/>
              </a:rPr>
              <a:t>Doziranje leka </a:t>
            </a:r>
            <a:r>
              <a:rPr lang="vi-VN" sz="2400" dirty="0" smtClean="0">
                <a:latin typeface="Book Antiqua" pitchFamily="18" charset="0"/>
              </a:rPr>
              <a:t>sledi </a:t>
            </a:r>
            <a:r>
              <a:rPr lang="vi-VN" sz="2400" dirty="0">
                <a:latin typeface="Book Antiqua" pitchFamily="18" charset="0"/>
              </a:rPr>
              <a:t>postepeni pristup</a:t>
            </a:r>
            <a:r>
              <a:rPr lang="vi-VN" sz="2400" dirty="0" smtClean="0">
                <a:latin typeface="Book Antiqua" pitchFamily="18" charset="0"/>
              </a:rPr>
              <a:t>:</a:t>
            </a:r>
            <a:endParaRPr lang="sr-Latn-RS" sz="2400" dirty="0" smtClean="0">
              <a:latin typeface="Book Antiqua" pitchFamily="18" charset="0"/>
            </a:endParaRPr>
          </a:p>
          <a:p>
            <a:r>
              <a:rPr lang="vi-VN" sz="2400" dirty="0" smtClean="0">
                <a:latin typeface="Book Antiqua" pitchFamily="18" charset="0"/>
              </a:rPr>
              <a:t>[</a:t>
            </a:r>
            <a:r>
              <a:rPr lang="vi-VN" sz="2400" dirty="0">
                <a:latin typeface="Book Antiqua" pitchFamily="18" charset="0"/>
              </a:rPr>
              <a:t>1] individualno određivanje potrebnog gvožđa i </a:t>
            </a:r>
            <a:endParaRPr lang="sr-Latn-RS" sz="2400" dirty="0" smtClean="0">
              <a:latin typeface="Book Antiqua" pitchFamily="18" charset="0"/>
            </a:endParaRPr>
          </a:p>
          <a:p>
            <a:r>
              <a:rPr lang="vi-VN" sz="2400" dirty="0" smtClean="0">
                <a:latin typeface="Book Antiqua" pitchFamily="18" charset="0"/>
              </a:rPr>
              <a:t>[2]</a:t>
            </a:r>
            <a:r>
              <a:rPr lang="sr-Latn-RS" sz="2400" dirty="0" smtClean="0">
                <a:latin typeface="Book Antiqua" pitchFamily="18" charset="0"/>
              </a:rPr>
              <a:t> </a:t>
            </a:r>
            <a:r>
              <a:rPr lang="vi-VN" sz="2400" dirty="0" smtClean="0">
                <a:latin typeface="Book Antiqua" pitchFamily="18" charset="0"/>
              </a:rPr>
              <a:t>proračun </a:t>
            </a:r>
            <a:r>
              <a:rPr lang="vi-VN" sz="2400" dirty="0">
                <a:latin typeface="Book Antiqua" pitchFamily="18" charset="0"/>
              </a:rPr>
              <a:t>i primena doze(a) gvožđa. </a:t>
            </a:r>
            <a:r>
              <a:rPr lang="vi-VN" sz="2400" dirty="0" smtClean="0">
                <a:latin typeface="Book Antiqua" pitchFamily="18" charset="0"/>
              </a:rPr>
              <a:t>Koraci </a:t>
            </a:r>
            <a:r>
              <a:rPr lang="vi-VN" sz="2400" dirty="0">
                <a:latin typeface="Book Antiqua" pitchFamily="18" charset="0"/>
              </a:rPr>
              <a:t>se mogu ponoviti nakon </a:t>
            </a:r>
            <a:endParaRPr lang="sr-Latn-RS" sz="2400" dirty="0" smtClean="0">
              <a:latin typeface="Book Antiqua" pitchFamily="18" charset="0"/>
            </a:endParaRPr>
          </a:p>
          <a:p>
            <a:r>
              <a:rPr lang="vi-VN" sz="2400" dirty="0" smtClean="0">
                <a:latin typeface="Book Antiqua" pitchFamily="18" charset="0"/>
              </a:rPr>
              <a:t>[</a:t>
            </a:r>
            <a:r>
              <a:rPr lang="vi-VN" sz="2400" dirty="0">
                <a:latin typeface="Book Antiqua" pitchFamily="18" charset="0"/>
              </a:rPr>
              <a:t>3] procene napunjenosti posle </a:t>
            </a:r>
            <a:r>
              <a:rPr lang="vi-VN" sz="2400" dirty="0" smtClean="0">
                <a:latin typeface="Book Antiqua" pitchFamily="18" charset="0"/>
              </a:rPr>
              <a:t>primene</a:t>
            </a:r>
            <a:r>
              <a:rPr lang="sr-Latn-RS" sz="2400" dirty="0" smtClean="0">
                <a:latin typeface="Book Antiqua" pitchFamily="18" charset="0"/>
              </a:rPr>
              <a:t> </a:t>
            </a:r>
            <a:r>
              <a:rPr lang="vi-VN" sz="2400" dirty="0" smtClean="0">
                <a:latin typeface="Book Antiqua" pitchFamily="18" charset="0"/>
              </a:rPr>
              <a:t>gvožđa</a:t>
            </a:r>
            <a:r>
              <a:rPr lang="vi-VN" sz="2400" dirty="0">
                <a:latin typeface="Book Antiqua" pitchFamily="18" charset="0"/>
              </a:rPr>
              <a:t>.</a:t>
            </a:r>
            <a:endParaRPr lang="en-US" sz="24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89046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259632" y="1556792"/>
            <a:ext cx="7498080" cy="4800600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Doziranje </a:t>
            </a:r>
          </a:p>
          <a:p>
            <a:pPr algn="just"/>
            <a:r>
              <a:rPr lang="vi-VN" dirty="0" smtClean="0">
                <a:latin typeface="Book Antiqua" pitchFamily="18" charset="0"/>
              </a:rPr>
              <a:t>Ukupna </a:t>
            </a:r>
            <a:r>
              <a:rPr lang="vi-VN" dirty="0">
                <a:latin typeface="Book Antiqua" pitchFamily="18" charset="0"/>
              </a:rPr>
              <a:t>doza nedeljno ne sme da pređe 20 mg gvožđa/kg telesne mase.</a:t>
            </a:r>
          </a:p>
          <a:p>
            <a:pPr algn="just"/>
            <a:r>
              <a:rPr lang="vi-VN" dirty="0">
                <a:latin typeface="Book Antiqua" pitchFamily="18" charset="0"/>
              </a:rPr>
              <a:t>Pojedinačna infuzija leka </a:t>
            </a:r>
            <a:r>
              <a:rPr lang="vi-VN" dirty="0" smtClean="0">
                <a:latin typeface="Book Antiqua" pitchFamily="18" charset="0"/>
              </a:rPr>
              <a:t>ne </a:t>
            </a:r>
            <a:r>
              <a:rPr lang="vi-VN" dirty="0">
                <a:latin typeface="Book Antiqua" pitchFamily="18" charset="0"/>
              </a:rPr>
              <a:t>sme da pređe 20 mg gvožđa/kg telesne mase.</a:t>
            </a:r>
          </a:p>
          <a:p>
            <a:pPr algn="just"/>
            <a:r>
              <a:rPr lang="vi-VN" dirty="0">
                <a:latin typeface="Book Antiqua" pitchFamily="18" charset="0"/>
              </a:rPr>
              <a:t>Pojedinačna bolus injekcija leka </a:t>
            </a:r>
            <a:r>
              <a:rPr lang="vi-VN" dirty="0" smtClean="0">
                <a:latin typeface="Book Antiqua" pitchFamily="18" charset="0"/>
              </a:rPr>
              <a:t>ne </a:t>
            </a:r>
            <a:r>
              <a:rPr lang="vi-VN" dirty="0">
                <a:latin typeface="Book Antiqua" pitchFamily="18" charset="0"/>
              </a:rPr>
              <a:t>sme da pređe 500 mg gvožđa</a:t>
            </a:r>
            <a:r>
              <a:rPr lang="vi-VN" dirty="0" smtClean="0">
                <a:latin typeface="Book Antiqua" pitchFamily="18" charset="0"/>
              </a:rPr>
              <a:t>.</a:t>
            </a:r>
            <a:endParaRPr lang="sr-Latn-RS" dirty="0" smtClean="0">
              <a:latin typeface="Book Antiqua" pitchFamily="18" charset="0"/>
            </a:endParaRPr>
          </a:p>
          <a:p>
            <a:pPr algn="just"/>
            <a:r>
              <a:rPr lang="vi-VN" dirty="0">
                <a:latin typeface="Book Antiqua" pitchFamily="18" charset="0"/>
              </a:rPr>
              <a:t>Da bi se procenio efekat i.v. lečenja gvožđem, nivo Hb trebalo bi da se ponovo odredi najkasnije 4 </a:t>
            </a:r>
            <a:r>
              <a:rPr lang="vi-VN" dirty="0" smtClean="0">
                <a:latin typeface="Book Antiqua" pitchFamily="18" charset="0"/>
              </a:rPr>
              <a:t>nedelje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nakon </a:t>
            </a:r>
            <a:r>
              <a:rPr lang="vi-VN" dirty="0">
                <a:latin typeface="Book Antiqua" pitchFamily="18" charset="0"/>
              </a:rPr>
              <a:t>poslednje primene leka </a:t>
            </a:r>
            <a:r>
              <a:rPr lang="vi-VN" dirty="0" smtClean="0">
                <a:latin typeface="Book Antiqua" pitchFamily="18" charset="0"/>
              </a:rPr>
              <a:t>kako </a:t>
            </a:r>
            <a:r>
              <a:rPr lang="vi-VN" dirty="0">
                <a:latin typeface="Book Antiqua" pitchFamily="18" charset="0"/>
              </a:rPr>
              <a:t>bi se omogućilo dovoljno vremena za eritropoezu </a:t>
            </a:r>
            <a:r>
              <a:rPr lang="vi-VN" dirty="0" smtClean="0">
                <a:latin typeface="Book Antiqua" pitchFamily="18" charset="0"/>
              </a:rPr>
              <a:t>i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iskorišćavanje </a:t>
            </a:r>
            <a:r>
              <a:rPr lang="vi-VN" dirty="0">
                <a:latin typeface="Book Antiqua" pitchFamily="18" charset="0"/>
              </a:rPr>
              <a:t>gvožđa.</a:t>
            </a:r>
          </a:p>
          <a:p>
            <a:pPr algn="just"/>
            <a:r>
              <a:rPr lang="vi-VN" dirty="0">
                <a:latin typeface="Book Antiqua" pitchFamily="18" charset="0"/>
              </a:rPr>
              <a:t>U slučaju da pacijentu bude potrebna dopuna gvožđa, potrebno je ponovo preračunati potrebno gvožđe.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2063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187624" y="1556792"/>
            <a:ext cx="749808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vi-VN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Deca i adolescenti</a:t>
            </a:r>
          </a:p>
          <a:p>
            <a:pPr algn="just"/>
            <a:r>
              <a:rPr lang="vi-VN" sz="2400" dirty="0">
                <a:latin typeface="Book Antiqua" pitchFamily="18" charset="0"/>
              </a:rPr>
              <a:t>Ne preporučuje se upotreba leka </a:t>
            </a:r>
            <a:r>
              <a:rPr lang="vi-VN" sz="2400" dirty="0" smtClean="0">
                <a:latin typeface="Book Antiqua" pitchFamily="18" charset="0"/>
              </a:rPr>
              <a:t>kod </a:t>
            </a:r>
            <a:r>
              <a:rPr lang="vi-VN" sz="2400" dirty="0">
                <a:latin typeface="Book Antiqua" pitchFamily="18" charset="0"/>
              </a:rPr>
              <a:t>dece i adolescenata &lt; 18 godina, zbog nedovoljno</a:t>
            </a:r>
          </a:p>
          <a:p>
            <a:pPr algn="just"/>
            <a:r>
              <a:rPr lang="vi-VN" sz="2400" dirty="0">
                <a:latin typeface="Book Antiqua" pitchFamily="18" charset="0"/>
              </a:rPr>
              <a:t>podataka o bezbednosti i efikasnosti leka.</a:t>
            </a:r>
          </a:p>
          <a:p>
            <a:pPr marL="82296" indent="0" algn="just">
              <a:buNone/>
            </a:pPr>
            <a:r>
              <a:rPr lang="vi-VN" sz="2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Način primene</a:t>
            </a:r>
          </a:p>
          <a:p>
            <a:pPr algn="just"/>
            <a:r>
              <a:rPr lang="vi-VN" sz="2400" dirty="0" smtClean="0">
                <a:latin typeface="Book Antiqua" pitchFamily="18" charset="0"/>
              </a:rPr>
              <a:t>Lek se </a:t>
            </a:r>
            <a:r>
              <a:rPr lang="vi-VN" sz="2400" dirty="0">
                <a:latin typeface="Book Antiqua" pitchFamily="18" charset="0"/>
              </a:rPr>
              <a:t>primenjuje intravenski kao injekcija ili kroz infuziju.</a:t>
            </a:r>
          </a:p>
          <a:p>
            <a:pPr algn="just"/>
            <a:r>
              <a:rPr lang="vi-VN" sz="2400" dirty="0">
                <a:latin typeface="Book Antiqua" pitchFamily="18" charset="0"/>
              </a:rPr>
              <a:t>Lek </a:t>
            </a:r>
            <a:r>
              <a:rPr lang="vi-VN" sz="2400" dirty="0" smtClean="0">
                <a:latin typeface="Book Antiqua" pitchFamily="18" charset="0"/>
              </a:rPr>
              <a:t>ne </a:t>
            </a:r>
            <a:r>
              <a:rPr lang="vi-VN" sz="2400" dirty="0">
                <a:latin typeface="Book Antiqua" pitchFamily="18" charset="0"/>
              </a:rPr>
              <a:t>treba davati zajedno sa oralnim preparatima gvožđa, pošto resorpcija gvožđa </a:t>
            </a:r>
            <a:r>
              <a:rPr lang="vi-VN" sz="2400" dirty="0" smtClean="0">
                <a:latin typeface="Book Antiqua" pitchFamily="18" charset="0"/>
              </a:rPr>
              <a:t>unetog</a:t>
            </a:r>
            <a:r>
              <a:rPr lang="sr-Latn-RS" sz="2400" dirty="0" smtClean="0">
                <a:latin typeface="Book Antiqua" pitchFamily="18" charset="0"/>
              </a:rPr>
              <a:t> </a:t>
            </a:r>
            <a:r>
              <a:rPr lang="vi-VN" sz="2400" dirty="0" smtClean="0">
                <a:latin typeface="Book Antiqua" pitchFamily="18" charset="0"/>
              </a:rPr>
              <a:t>oralnim </a:t>
            </a:r>
            <a:r>
              <a:rPr lang="vi-VN" sz="2400" dirty="0">
                <a:latin typeface="Book Antiqua" pitchFamily="18" charset="0"/>
              </a:rPr>
              <a:t>putem može da se </a:t>
            </a:r>
            <a:r>
              <a:rPr lang="vi-VN" sz="2400" dirty="0" smtClean="0">
                <a:latin typeface="Book Antiqua" pitchFamily="18" charset="0"/>
              </a:rPr>
              <a:t>smanji</a:t>
            </a:r>
            <a:r>
              <a:rPr lang="sr-Latn-RS" sz="2400" dirty="0" smtClean="0">
                <a:latin typeface="Book Antiqua" pitchFamily="18" charset="0"/>
              </a:rPr>
              <a:t>.</a:t>
            </a:r>
            <a:endParaRPr lang="en-US" sz="24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355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Сл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6632"/>
            <a:ext cx="5976664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73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82296" indent="0">
              <a:buNone/>
            </a:pP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Kontraindikacije</a:t>
            </a:r>
          </a:p>
          <a:p>
            <a:r>
              <a:rPr lang="vi-VN" dirty="0" smtClean="0">
                <a:latin typeface="Book Antiqua" pitchFamily="18" charset="0"/>
              </a:rPr>
              <a:t>Preosetljivost </a:t>
            </a:r>
            <a:r>
              <a:rPr lang="vi-VN" dirty="0">
                <a:latin typeface="Book Antiqua" pitchFamily="18" charset="0"/>
              </a:rPr>
              <a:t>na aktivnu supstancu, </a:t>
            </a:r>
            <a:r>
              <a:rPr lang="vi-VN" dirty="0" smtClean="0">
                <a:latin typeface="Book Antiqua" pitchFamily="18" charset="0"/>
              </a:rPr>
              <a:t>ili </a:t>
            </a:r>
            <a:r>
              <a:rPr lang="vi-VN" dirty="0">
                <a:latin typeface="Book Antiqua" pitchFamily="18" charset="0"/>
              </a:rPr>
              <a:t>na bilo koju pomoćnu supstancu </a:t>
            </a:r>
            <a:endParaRPr lang="sr-Latn-RS" dirty="0">
              <a:latin typeface="Book Antiqua" pitchFamily="18" charset="0"/>
            </a:endParaRPr>
          </a:p>
          <a:p>
            <a:r>
              <a:rPr lang="vi-VN" dirty="0" smtClean="0">
                <a:latin typeface="Book Antiqua" pitchFamily="18" charset="0"/>
              </a:rPr>
              <a:t>Poznata </a:t>
            </a:r>
            <a:r>
              <a:rPr lang="vi-VN" dirty="0">
                <a:latin typeface="Book Antiqua" pitchFamily="18" charset="0"/>
              </a:rPr>
              <a:t>ozbiljna preosetljivost na druge parenteralne preparate gvožđa</a:t>
            </a:r>
          </a:p>
          <a:p>
            <a:r>
              <a:rPr lang="vi-VN" dirty="0" smtClean="0">
                <a:latin typeface="Book Antiqua" pitchFamily="18" charset="0"/>
              </a:rPr>
              <a:t>Anemije </a:t>
            </a:r>
            <a:r>
              <a:rPr lang="vi-VN" dirty="0">
                <a:latin typeface="Book Antiqua" pitchFamily="18" charset="0"/>
              </a:rPr>
              <a:t>koje nisu uzrokovane nedostatkom gvožđa (na primer, hemolitična anemija)</a:t>
            </a:r>
          </a:p>
          <a:p>
            <a:r>
              <a:rPr lang="vi-VN" dirty="0" smtClean="0">
                <a:latin typeface="Book Antiqua" pitchFamily="18" charset="0"/>
              </a:rPr>
              <a:t>Preopterećenje </a:t>
            </a:r>
            <a:r>
              <a:rPr lang="vi-VN" dirty="0">
                <a:latin typeface="Book Antiqua" pitchFamily="18" charset="0"/>
              </a:rPr>
              <a:t>gvožđem ili poremećaj iskorišćavanja gvožđa (na </a:t>
            </a:r>
            <a:r>
              <a:rPr lang="vi-VN" dirty="0" smtClean="0">
                <a:latin typeface="Book Antiqua" pitchFamily="18" charset="0"/>
              </a:rPr>
              <a:t>primer,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hemohromatoza,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hemosideroza</a:t>
            </a:r>
            <a:r>
              <a:rPr lang="vi-VN" dirty="0">
                <a:latin typeface="Book Antiqua" pitchFamily="18" charset="0"/>
              </a:rPr>
              <a:t>)</a:t>
            </a:r>
          </a:p>
          <a:p>
            <a:r>
              <a:rPr lang="vi-VN" dirty="0" smtClean="0">
                <a:latin typeface="Book Antiqua" pitchFamily="18" charset="0"/>
              </a:rPr>
              <a:t>Dekompenzovana </a:t>
            </a:r>
            <a:r>
              <a:rPr lang="vi-VN" dirty="0">
                <a:latin typeface="Book Antiqua" pitchFamily="18" charset="0"/>
              </a:rPr>
              <a:t>bolest jetre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97143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Posebna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upozorenja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i mere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opreza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pri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upotrebi</a:t>
            </a: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leka</a:t>
            </a:r>
            <a:endParaRPr lang="sr-Latn-RS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algn="just"/>
            <a:r>
              <a:rPr lang="vi-VN" dirty="0">
                <a:latin typeface="Book Antiqua" pitchFamily="18" charset="0"/>
              </a:rPr>
              <a:t>Parenteralno primenjeni preparati gvožđa mogu izazvati reakcije preosetljivosti, uključujući ozbiljne </a:t>
            </a:r>
            <a:r>
              <a:rPr lang="vi-VN" dirty="0" smtClean="0">
                <a:latin typeface="Book Antiqua" pitchFamily="18" charset="0"/>
              </a:rPr>
              <a:t>i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potencijalno </a:t>
            </a:r>
            <a:r>
              <a:rPr lang="vi-VN" dirty="0">
                <a:latin typeface="Book Antiqua" pitchFamily="18" charset="0"/>
              </a:rPr>
              <a:t>smrtonosne anafilaktičke/anafilaktoidne </a:t>
            </a:r>
            <a:r>
              <a:rPr lang="vi-VN" dirty="0" smtClean="0">
                <a:latin typeface="Book Antiqua" pitchFamily="18" charset="0"/>
              </a:rPr>
              <a:t>reakcije</a:t>
            </a:r>
            <a:r>
              <a:rPr lang="sr-Latn-RS" dirty="0" smtClean="0">
                <a:latin typeface="Book Antiqua" pitchFamily="18" charset="0"/>
              </a:rPr>
              <a:t>.</a:t>
            </a:r>
          </a:p>
          <a:p>
            <a:pPr algn="just"/>
            <a:r>
              <a:rPr lang="vi-VN" dirty="0" smtClean="0">
                <a:latin typeface="Book Antiqua" pitchFamily="18" charset="0"/>
              </a:rPr>
              <a:t>Riz</a:t>
            </a:r>
            <a:r>
              <a:rPr lang="sr-Latn-RS" dirty="0" smtClean="0">
                <a:latin typeface="Book Antiqua" pitchFamily="18" charset="0"/>
              </a:rPr>
              <a:t>i</a:t>
            </a:r>
            <a:r>
              <a:rPr lang="vi-VN" dirty="0" smtClean="0">
                <a:latin typeface="Book Antiqua" pitchFamily="18" charset="0"/>
              </a:rPr>
              <a:t>k </a:t>
            </a:r>
            <a:r>
              <a:rPr lang="vi-VN" dirty="0">
                <a:latin typeface="Book Antiqua" pitchFamily="18" charset="0"/>
              </a:rPr>
              <a:t>se uvećava kod pacijenata sa poznatim alergijama, uključujući alergije na lekove kao i </a:t>
            </a:r>
            <a:r>
              <a:rPr lang="vi-VN" dirty="0" smtClean="0">
                <a:latin typeface="Book Antiqua" pitchFamily="18" charset="0"/>
              </a:rPr>
              <a:t>uključujući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pacijente </a:t>
            </a:r>
            <a:r>
              <a:rPr lang="vi-VN" dirty="0">
                <a:latin typeface="Book Antiqua" pitchFamily="18" charset="0"/>
              </a:rPr>
              <a:t>sa anamnezom teške astme, ekcema i drugih atopijskih alergija.</a:t>
            </a:r>
          </a:p>
          <a:p>
            <a:pPr algn="just"/>
            <a:r>
              <a:rPr lang="vi-VN" dirty="0">
                <a:latin typeface="Book Antiqua" pitchFamily="18" charset="0"/>
              </a:rPr>
              <a:t>Povećan je rizik od reakcija preosetljivosti na komplekse parenteralnog gvožđa kod pacijenata </a:t>
            </a:r>
            <a:r>
              <a:rPr lang="vi-VN" dirty="0" smtClean="0">
                <a:latin typeface="Book Antiqua" pitchFamily="18" charset="0"/>
              </a:rPr>
              <a:t>sa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imunološkim </a:t>
            </a:r>
            <a:r>
              <a:rPr lang="vi-VN" dirty="0">
                <a:latin typeface="Book Antiqua" pitchFamily="18" charset="0"/>
              </a:rPr>
              <a:t>ili zapaljenskim stanjima (na primer, sistemski eritemski lupus, reumatodini artritis</a:t>
            </a:r>
            <a:r>
              <a:rPr lang="vi-VN" dirty="0" smtClean="0">
                <a:latin typeface="Book Antiqua" pitchFamily="18" charset="0"/>
              </a:rPr>
              <a:t>).</a:t>
            </a:r>
            <a:endParaRPr lang="sr-Latn-RS" dirty="0" smtClean="0">
              <a:latin typeface="Book Antiqua" pitchFamily="18" charset="0"/>
            </a:endParaRPr>
          </a:p>
          <a:p>
            <a:pPr algn="just"/>
            <a:r>
              <a:rPr lang="en-US" dirty="0" err="1">
                <a:latin typeface="Book Antiqua" pitchFamily="18" charset="0"/>
              </a:rPr>
              <a:t>Stanje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svakog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pacijenta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treba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pratiti</a:t>
            </a:r>
            <a:r>
              <a:rPr lang="en-US" dirty="0">
                <a:latin typeface="Book Antiqua" pitchFamily="18" charset="0"/>
              </a:rPr>
              <a:t> ne bi li se </a:t>
            </a:r>
            <a:r>
              <a:rPr lang="en-US" dirty="0" err="1">
                <a:latin typeface="Book Antiqua" pitchFamily="18" charset="0"/>
              </a:rPr>
              <a:t>uočila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neželjena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reakcija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najmanje</a:t>
            </a:r>
            <a:r>
              <a:rPr lang="en-US" dirty="0">
                <a:latin typeface="Book Antiqua" pitchFamily="18" charset="0"/>
              </a:rPr>
              <a:t> 30 </a:t>
            </a:r>
            <a:r>
              <a:rPr lang="en-US" dirty="0" err="1">
                <a:latin typeface="Book Antiqua" pitchFamily="18" charset="0"/>
              </a:rPr>
              <a:t>minuta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od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primanja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svake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>
                <a:latin typeface="Book Antiqua" pitchFamily="18" charset="0"/>
              </a:rPr>
              <a:t>injekcije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err="1" smtClean="0">
                <a:latin typeface="Book Antiqua" pitchFamily="18" charset="0"/>
              </a:rPr>
              <a:t>leka</a:t>
            </a:r>
            <a:r>
              <a:rPr lang="sr-Latn-RS" dirty="0" smtClean="0">
                <a:latin typeface="Book Antiqua" pitchFamily="18" charset="0"/>
              </a:rPr>
              <a:t>.</a:t>
            </a:r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77907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vi-VN" sz="2000" dirty="0">
                <a:latin typeface="Book Antiqua" pitchFamily="18" charset="0"/>
              </a:rPr>
              <a:t>Lekovi gvožđa za parenteralnu upotrebu moraju se koristiti s oprezom u slučaju akutne ili hronične infekcije.</a:t>
            </a:r>
          </a:p>
          <a:p>
            <a:pPr algn="just"/>
            <a:r>
              <a:rPr lang="vi-VN" sz="2000" dirty="0" smtClean="0">
                <a:latin typeface="Book Antiqua" pitchFamily="18" charset="0"/>
              </a:rPr>
              <a:t>Lek</a:t>
            </a:r>
            <a:r>
              <a:rPr lang="sr-Latn-RS" sz="2000" dirty="0" smtClean="0">
                <a:latin typeface="Book Antiqua" pitchFamily="18" charset="0"/>
              </a:rPr>
              <a:t> </a:t>
            </a:r>
            <a:r>
              <a:rPr lang="vi-VN" sz="2000" dirty="0" smtClean="0">
                <a:latin typeface="Book Antiqua" pitchFamily="18" charset="0"/>
              </a:rPr>
              <a:t>ne </a:t>
            </a:r>
            <a:r>
              <a:rPr lang="vi-VN" sz="2000" dirty="0">
                <a:latin typeface="Book Antiqua" pitchFamily="18" charset="0"/>
              </a:rPr>
              <a:t>sme da se koristi kod pacijenata sa akutnom bakterijemijom.</a:t>
            </a:r>
          </a:p>
          <a:p>
            <a:pPr algn="just"/>
            <a:r>
              <a:rPr lang="vi-VN" sz="2000" dirty="0">
                <a:latin typeface="Book Antiqua" pitchFamily="18" charset="0"/>
              </a:rPr>
              <a:t>Hipotenzivne epizode se mogu pojaviti u slučajevima suviše brze intravenske injekcije.</a:t>
            </a:r>
            <a:endParaRPr lang="en-US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05715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Čuvar mesta za sadržaj 2"/>
          <p:cNvSpPr>
            <a:spLocks noGrp="1"/>
          </p:cNvSpPr>
          <p:nvPr>
            <p:ph idx="1"/>
          </p:nvPr>
        </p:nvSpPr>
        <p:spPr>
          <a:xfrm>
            <a:off x="1115616" y="404664"/>
            <a:ext cx="7704856" cy="6453336"/>
          </a:xfrm>
        </p:spPr>
        <p:txBody>
          <a:bodyPr>
            <a:normAutofit fontScale="55000" lnSpcReduction="20000"/>
          </a:bodyPr>
          <a:lstStyle/>
          <a:p>
            <a:pPr marL="82296" indent="0">
              <a:buNone/>
            </a:pPr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Neželjene reakcije</a:t>
            </a:r>
          </a:p>
          <a:p>
            <a:pPr marL="82296" indent="0">
              <a:buNone/>
            </a:pPr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Poremećaji </a:t>
            </a:r>
            <a:r>
              <a:rPr lang="sr-Latn-RS" b="1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imunskog</a:t>
            </a:r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sr-Latn-R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sistema</a:t>
            </a:r>
          </a:p>
          <a:p>
            <a:r>
              <a:rPr lang="sr-Latn-RS" dirty="0" smtClean="0">
                <a:latin typeface="Book Antiqua" pitchFamily="18" charset="0"/>
              </a:rPr>
              <a:t>Preosetljivost, uključujući teške reakcije. </a:t>
            </a:r>
            <a:r>
              <a:rPr lang="sr-Latn-RS" dirty="0" err="1" smtClean="0">
                <a:latin typeface="Book Antiqua" pitchFamily="18" charset="0"/>
              </a:rPr>
              <a:t>Anafilaktoidne</a:t>
            </a:r>
            <a:r>
              <a:rPr lang="sr-Latn-RS" dirty="0" smtClean="0">
                <a:latin typeface="Book Antiqua" pitchFamily="18" charset="0"/>
              </a:rPr>
              <a:t>/</a:t>
            </a:r>
            <a:r>
              <a:rPr lang="sr-Latn-RS" dirty="0" err="1" smtClean="0">
                <a:latin typeface="Book Antiqua" pitchFamily="18" charset="0"/>
              </a:rPr>
              <a:t>anafilaktičke</a:t>
            </a:r>
            <a:r>
              <a:rPr lang="sr-Latn-RS" dirty="0" smtClean="0">
                <a:latin typeface="Book Antiqua" pitchFamily="18" charset="0"/>
              </a:rPr>
              <a:t> reakcije.</a:t>
            </a:r>
          </a:p>
          <a:p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Poremećaji nervnog sistema</a:t>
            </a:r>
          </a:p>
          <a:p>
            <a:pPr marL="82296" indent="0">
              <a:buNone/>
            </a:pPr>
            <a:r>
              <a:rPr lang="sr-Latn-RS" dirty="0" smtClean="0">
                <a:latin typeface="Book Antiqua" pitchFamily="18" charset="0"/>
              </a:rPr>
              <a:t>Glavobolja, </a:t>
            </a:r>
            <a:r>
              <a:rPr lang="sr-Latn-RS" dirty="0" err="1" smtClean="0">
                <a:latin typeface="Book Antiqua" pitchFamily="18" charset="0"/>
              </a:rPr>
              <a:t>parestezije</a:t>
            </a:r>
            <a:r>
              <a:rPr lang="sr-Latn-RS" dirty="0" smtClean="0">
                <a:latin typeface="Book Antiqua" pitchFamily="18" charset="0"/>
              </a:rPr>
              <a:t>, poremećaj </a:t>
            </a:r>
            <a:r>
              <a:rPr lang="sr-Latn-RS" dirty="0">
                <a:latin typeface="Book Antiqua" pitchFamily="18" charset="0"/>
              </a:rPr>
              <a:t>čula ukusa, </a:t>
            </a:r>
            <a:r>
              <a:rPr lang="sr-Latn-RS" dirty="0" smtClean="0">
                <a:latin typeface="Book Antiqua" pitchFamily="18" charset="0"/>
              </a:rPr>
              <a:t>zamagljen vid</a:t>
            </a:r>
            <a:r>
              <a:rPr lang="sr-Latn-RS" dirty="0">
                <a:latin typeface="Book Antiqua" pitchFamily="18" charset="0"/>
              </a:rPr>
              <a:t>, </a:t>
            </a:r>
            <a:r>
              <a:rPr lang="sr-Latn-RS" dirty="0" smtClean="0">
                <a:latin typeface="Book Antiqua" pitchFamily="18" charset="0"/>
              </a:rPr>
              <a:t>gubitak svesti</a:t>
            </a:r>
            <a:r>
              <a:rPr lang="sr-Latn-RS" dirty="0">
                <a:latin typeface="Book Antiqua" pitchFamily="18" charset="0"/>
              </a:rPr>
              <a:t>,</a:t>
            </a:r>
          </a:p>
          <a:p>
            <a:pPr marL="82296" indent="0">
              <a:buNone/>
            </a:pPr>
            <a:r>
              <a:rPr lang="sr-Latn-RS" dirty="0">
                <a:latin typeface="Book Antiqua" pitchFamily="18" charset="0"/>
              </a:rPr>
              <a:t>vrtoglavica, </a:t>
            </a:r>
            <a:r>
              <a:rPr lang="sr-Latn-RS" dirty="0" smtClean="0">
                <a:latin typeface="Book Antiqua" pitchFamily="18" charset="0"/>
              </a:rPr>
              <a:t>umor.</a:t>
            </a:r>
          </a:p>
          <a:p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Kardiološki poremećaji</a:t>
            </a:r>
            <a:endParaRPr lang="sr-Latn-RS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sr-Latn-RS" dirty="0" err="1" smtClean="0">
                <a:latin typeface="Book Antiqua" pitchFamily="18" charset="0"/>
              </a:rPr>
              <a:t>Tahikardija</a:t>
            </a:r>
            <a:r>
              <a:rPr lang="sr-Latn-RS" dirty="0">
                <a:latin typeface="Book Antiqua" pitchFamily="18" charset="0"/>
              </a:rPr>
              <a:t>. </a:t>
            </a:r>
            <a:r>
              <a:rPr lang="sr-Latn-RS" dirty="0" smtClean="0">
                <a:latin typeface="Book Antiqua" pitchFamily="18" charset="0"/>
              </a:rPr>
              <a:t>Aritmija</a:t>
            </a:r>
          </a:p>
          <a:p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Vaskularni poremećaji</a:t>
            </a:r>
            <a:endParaRPr lang="sr-Latn-RS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sr-Latn-RS" dirty="0" err="1" smtClean="0">
                <a:latin typeface="Book Antiqua" pitchFamily="18" charset="0"/>
              </a:rPr>
              <a:t>Hipotenzija</a:t>
            </a:r>
            <a:r>
              <a:rPr lang="sr-Latn-RS" dirty="0">
                <a:latin typeface="Book Antiqua" pitchFamily="18" charset="0"/>
              </a:rPr>
              <a:t>, hipertenzija. </a:t>
            </a:r>
            <a:endParaRPr lang="sr-Latn-RS" dirty="0" smtClean="0">
              <a:latin typeface="Book Antiqua" pitchFamily="18" charset="0"/>
            </a:endParaRPr>
          </a:p>
          <a:p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Gastrointestinalni poremećaji</a:t>
            </a:r>
            <a:endParaRPr lang="sr-Latn-RS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sr-Latn-RS" dirty="0" smtClean="0">
                <a:latin typeface="Book Antiqua" pitchFamily="18" charset="0"/>
              </a:rPr>
              <a:t>Mučnina. </a:t>
            </a:r>
            <a:r>
              <a:rPr lang="sr-Latn-RS" dirty="0">
                <a:latin typeface="Book Antiqua" pitchFamily="18" charset="0"/>
              </a:rPr>
              <a:t>Abdominalni </a:t>
            </a:r>
            <a:r>
              <a:rPr lang="sr-Latn-RS" dirty="0" smtClean="0">
                <a:latin typeface="Book Antiqua" pitchFamily="18" charset="0"/>
              </a:rPr>
              <a:t>bol, povraćanje, dispepsija, </a:t>
            </a:r>
            <a:r>
              <a:rPr lang="sr-Latn-RS" dirty="0" err="1" smtClean="0">
                <a:latin typeface="Book Antiqua" pitchFamily="18" charset="0"/>
              </a:rPr>
              <a:t>opstipacija</a:t>
            </a:r>
            <a:r>
              <a:rPr lang="sr-Latn-RS" dirty="0">
                <a:latin typeface="Book Antiqua" pitchFamily="18" charset="0"/>
              </a:rPr>
              <a:t>, dijareja. </a:t>
            </a:r>
            <a:endParaRPr lang="sr-Latn-RS" dirty="0" smtClean="0">
              <a:latin typeface="Book Antiqua" pitchFamily="18" charset="0"/>
            </a:endParaRPr>
          </a:p>
          <a:p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Poremećaji </a:t>
            </a:r>
            <a:r>
              <a:rPr lang="sr-Latn-R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kože </a:t>
            </a:r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 potkožnog </a:t>
            </a:r>
            <a:r>
              <a:rPr lang="sr-Latn-R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tkiva</a:t>
            </a:r>
          </a:p>
          <a:p>
            <a:pPr marL="82296" indent="0">
              <a:buNone/>
            </a:pPr>
            <a:r>
              <a:rPr lang="sr-Latn-RS" dirty="0">
                <a:latin typeface="Book Antiqua" pitchFamily="18" charset="0"/>
              </a:rPr>
              <a:t>Svrab, </a:t>
            </a:r>
            <a:r>
              <a:rPr lang="sr-Latn-RS" dirty="0" smtClean="0">
                <a:latin typeface="Book Antiqua" pitchFamily="18" charset="0"/>
              </a:rPr>
              <a:t>urtikarija, osip</a:t>
            </a:r>
            <a:r>
              <a:rPr lang="sr-Latn-RS" dirty="0">
                <a:latin typeface="Book Antiqua" pitchFamily="18" charset="0"/>
              </a:rPr>
              <a:t>, </a:t>
            </a:r>
            <a:r>
              <a:rPr lang="sr-Latn-RS" dirty="0" smtClean="0">
                <a:latin typeface="Book Antiqua" pitchFamily="18" charset="0"/>
              </a:rPr>
              <a:t>crvenilo, preznojavanje, dermatitis.</a:t>
            </a:r>
            <a:r>
              <a:rPr lang="vi-VN" dirty="0">
                <a:latin typeface="Book Antiqua" pitchFamily="18" charset="0"/>
              </a:rPr>
              <a:t> </a:t>
            </a:r>
            <a:endParaRPr lang="sr-Latn-RS" dirty="0" smtClean="0">
              <a:latin typeface="Book Antiqua" pitchFamily="18" charset="0"/>
            </a:endParaRPr>
          </a:p>
          <a:p>
            <a:r>
              <a:rPr lang="vi-VN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Poremećaji</a:t>
            </a:r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vi-VN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mišićno-koštanog</a:t>
            </a:r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vi-VN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sistema </a:t>
            </a:r>
            <a:r>
              <a:rPr lang="vi-VN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 </a:t>
            </a:r>
            <a:r>
              <a:rPr lang="vi-VN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vezivnog</a:t>
            </a:r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vi-VN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tkiva</a:t>
            </a:r>
            <a:endParaRPr lang="vi-VN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vi-VN" dirty="0">
                <a:latin typeface="Book Antiqua" pitchFamily="18" charset="0"/>
              </a:rPr>
              <a:t>Bol u </a:t>
            </a:r>
            <a:r>
              <a:rPr lang="vi-VN" dirty="0" smtClean="0">
                <a:latin typeface="Book Antiqua" pitchFamily="18" charset="0"/>
              </a:rPr>
              <a:t>leđima,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mialgija,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atralgija</a:t>
            </a:r>
            <a:r>
              <a:rPr lang="vi-VN" dirty="0">
                <a:latin typeface="Book Antiqua" pitchFamily="18" charset="0"/>
              </a:rPr>
              <a:t>, </a:t>
            </a:r>
            <a:r>
              <a:rPr lang="vi-VN" dirty="0" smtClean="0">
                <a:latin typeface="Book Antiqua" pitchFamily="18" charset="0"/>
              </a:rPr>
              <a:t>grčevi</a:t>
            </a:r>
            <a:r>
              <a:rPr lang="sr-Latn-RS" dirty="0" smtClean="0">
                <a:latin typeface="Book Antiqua" pitchFamily="18" charset="0"/>
              </a:rPr>
              <a:t> </a:t>
            </a:r>
            <a:r>
              <a:rPr lang="vi-VN" dirty="0" smtClean="0">
                <a:latin typeface="Book Antiqua" pitchFamily="18" charset="0"/>
              </a:rPr>
              <a:t>mišića</a:t>
            </a:r>
            <a:r>
              <a:rPr lang="sr-Latn-RS" dirty="0" smtClean="0">
                <a:latin typeface="Book Antiqua" pitchFamily="18" charset="0"/>
              </a:rPr>
              <a:t>.</a:t>
            </a:r>
          </a:p>
          <a:p>
            <a:r>
              <a:rPr lang="sr-Latn-RS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 </a:t>
            </a:r>
            <a:r>
              <a:rPr lang="sr-Latn-R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Opšti poremećaji </a:t>
            </a:r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i reakcije </a:t>
            </a:r>
            <a:r>
              <a:rPr lang="sr-Latn-R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na </a:t>
            </a:r>
            <a:r>
              <a:rPr lang="sr-Latn-R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 Antiqua" pitchFamily="18" charset="0"/>
              </a:rPr>
              <a:t>mestu primene</a:t>
            </a:r>
            <a:endParaRPr lang="sr-Latn-RS" b="1" dirty="0">
              <a:solidFill>
                <a:schemeClr val="accent5">
                  <a:lumMod val="60000"/>
                  <a:lumOff val="40000"/>
                </a:schemeClr>
              </a:solidFill>
              <a:latin typeface="Book Antiqua" pitchFamily="18" charset="0"/>
            </a:endParaRPr>
          </a:p>
          <a:p>
            <a:pPr marL="82296" indent="0">
              <a:buNone/>
            </a:pPr>
            <a:r>
              <a:rPr lang="sr-Latn-RS" dirty="0" err="1" smtClean="0">
                <a:latin typeface="Book Antiqua" pitchFamily="18" charset="0"/>
              </a:rPr>
              <a:t>Pireksija</a:t>
            </a:r>
            <a:r>
              <a:rPr lang="sr-Latn-RS" dirty="0" smtClean="0">
                <a:latin typeface="Book Antiqua" pitchFamily="18" charset="0"/>
              </a:rPr>
              <a:t>, jeza/drhtavica, infekcija</a:t>
            </a:r>
            <a:r>
              <a:rPr lang="sr-Latn-RS" dirty="0">
                <a:latin typeface="Book Antiqua" pitchFamily="18" charset="0"/>
              </a:rPr>
              <a:t>, </a:t>
            </a:r>
            <a:r>
              <a:rPr lang="sr-Latn-RS" dirty="0" smtClean="0">
                <a:latin typeface="Book Antiqua" pitchFamily="18" charset="0"/>
              </a:rPr>
              <a:t>lokalna </a:t>
            </a:r>
            <a:r>
              <a:rPr lang="sr-Latn-RS" dirty="0" err="1" smtClean="0">
                <a:latin typeface="Book Antiqua" pitchFamily="18" charset="0"/>
              </a:rPr>
              <a:t>zapaljenjska</a:t>
            </a:r>
            <a:r>
              <a:rPr lang="sr-Latn-RS" dirty="0" smtClean="0">
                <a:latin typeface="Book Antiqua" pitchFamily="18" charset="0"/>
              </a:rPr>
              <a:t> reakcija </a:t>
            </a:r>
            <a:r>
              <a:rPr lang="sr-Latn-RS" dirty="0">
                <a:latin typeface="Book Antiqua" pitchFamily="18" charset="0"/>
              </a:rPr>
              <a:t>vena,</a:t>
            </a:r>
          </a:p>
          <a:p>
            <a:pPr marL="82296" indent="0">
              <a:buNone/>
            </a:pPr>
            <a:r>
              <a:rPr lang="sr-Latn-RS" dirty="0" err="1">
                <a:latin typeface="Book Antiqua" pitchFamily="18" charset="0"/>
              </a:rPr>
              <a:t>eksfolijacija</a:t>
            </a:r>
            <a:r>
              <a:rPr lang="sr-Latn-RS" dirty="0">
                <a:latin typeface="Book Antiqua" pitchFamily="18" charset="0"/>
              </a:rPr>
              <a:t> </a:t>
            </a:r>
            <a:r>
              <a:rPr lang="sr-Latn-RS" dirty="0" smtClean="0">
                <a:latin typeface="Book Antiqua" pitchFamily="18" charset="0"/>
              </a:rPr>
              <a:t>kože.</a:t>
            </a:r>
          </a:p>
          <a:p>
            <a:pPr marL="82296" indent="0">
              <a:buNone/>
            </a:pPr>
            <a:endParaRPr lang="sr-Latn-RS" dirty="0">
              <a:latin typeface="Book Antiqua" pitchFamily="18" charset="0"/>
            </a:endParaRPr>
          </a:p>
          <a:p>
            <a:pPr marL="82296" indent="0">
              <a:buNone/>
            </a:pPr>
            <a:endParaRPr lang="sr-Latn-RS" dirty="0" smtClean="0">
              <a:latin typeface="Book Antiqua" pitchFamily="18" charset="0"/>
            </a:endParaRPr>
          </a:p>
          <a:p>
            <a:pPr marL="82296" indent="0">
              <a:buNone/>
            </a:pPr>
            <a:endParaRPr lang="sr-Latn-RS" dirty="0">
              <a:latin typeface="Book Antiqua" pitchFamily="18" charset="0"/>
            </a:endParaRPr>
          </a:p>
          <a:p>
            <a:pPr marL="82296" indent="0">
              <a:buNone/>
            </a:pPr>
            <a:endParaRPr lang="sr-Latn-RS" dirty="0" smtClean="0">
              <a:latin typeface="Book Antiqua" pitchFamily="18" charset="0"/>
            </a:endParaRPr>
          </a:p>
          <a:p>
            <a:endParaRPr lang="en-US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848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769"/>
            <a:ext cx="7731143" cy="673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15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Normal Ranges for Laboratory Tests Used to Diagnose and Classify Anemia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0"/>
            <a:ext cx="64920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82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Čuvar mesta za sadržaj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err="1">
                <a:latin typeface="Cambria"/>
              </a:rPr>
              <a:t>Diferencijalna</a:t>
            </a:r>
            <a:r>
              <a:rPr lang="en-US" sz="1800" dirty="0">
                <a:latin typeface="Cambria"/>
              </a:rPr>
              <a:t> </a:t>
            </a:r>
            <a:r>
              <a:rPr lang="en-US" sz="1800" dirty="0" err="1">
                <a:latin typeface="Cambria"/>
              </a:rPr>
              <a:t>dijagnoza</a:t>
            </a:r>
            <a:r>
              <a:rPr lang="en-US" sz="1800" dirty="0">
                <a:latin typeface="Cambria"/>
              </a:rPr>
              <a:t> </a:t>
            </a:r>
            <a:r>
              <a:rPr lang="en-US" sz="1800" dirty="0" err="1">
                <a:latin typeface="Cambria"/>
              </a:rPr>
              <a:t>anemija</a:t>
            </a:r>
            <a:r>
              <a:rPr lang="en-US" sz="1800" dirty="0">
                <a:latin typeface="Cambria"/>
              </a:rPr>
              <a:t> </a:t>
            </a:r>
            <a:r>
              <a:rPr lang="en-US" sz="1800" dirty="0" err="1">
                <a:latin typeface="Cambria"/>
              </a:rPr>
              <a:t>prema</a:t>
            </a:r>
            <a:r>
              <a:rPr lang="en-US" sz="1800" dirty="0">
                <a:latin typeface="Cambria"/>
              </a:rPr>
              <a:t> </a:t>
            </a:r>
            <a:r>
              <a:rPr lang="en-US" sz="1800" dirty="0" err="1">
                <a:latin typeface="Cambria"/>
              </a:rPr>
              <a:t>laboratorijskim</a:t>
            </a:r>
            <a:r>
              <a:rPr lang="en-US" sz="1800" dirty="0">
                <a:latin typeface="Cambria"/>
              </a:rPr>
              <a:t> </a:t>
            </a:r>
            <a:r>
              <a:rPr lang="en-US" sz="1800" dirty="0" err="1" smtClean="0">
                <a:latin typeface="Cambria"/>
              </a:rPr>
              <a:t>parametri</a:t>
            </a:r>
            <a:r>
              <a:rPr lang="sr-Latn-RS" sz="1800" dirty="0" smtClean="0">
                <a:latin typeface="Cambria"/>
              </a:rPr>
              <a:t>ma</a:t>
            </a:r>
            <a:endParaRPr lang="en-US" sz="1600" dirty="0">
              <a:solidFill>
                <a:prstClr val="black"/>
              </a:solidFill>
              <a:latin typeface="Book Antiqua" pitchFamily="18" charset="0"/>
            </a:endParaRPr>
          </a:p>
          <a:p>
            <a:pPr marL="82296" indent="0">
              <a:buNone/>
            </a:pPr>
            <a:endParaRPr lang="en-US" sz="1800" dirty="0"/>
          </a:p>
        </p:txBody>
      </p:sp>
      <p:sp>
        <p:nvSpPr>
          <p:cNvPr id="10" name="Pravougaonik 9"/>
          <p:cNvSpPr/>
          <p:nvPr/>
        </p:nvSpPr>
        <p:spPr>
          <a:xfrm>
            <a:off x="1105270" y="2132856"/>
            <a:ext cx="79312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>
                <a:latin typeface="Book Antiqua" pitchFamily="18" charset="0"/>
              </a:rPr>
              <a:t>Laboratorijski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smtClean="0">
                <a:latin typeface="Book Antiqua" pitchFamily="18" charset="0"/>
              </a:rPr>
              <a:t>             </a:t>
            </a:r>
            <a:r>
              <a:rPr lang="en-US" sz="1600" dirty="0" err="1" smtClean="0">
                <a:latin typeface="Book Antiqua" pitchFamily="18" charset="0"/>
              </a:rPr>
              <a:t>Anemija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uzrokovana</a:t>
            </a:r>
            <a:r>
              <a:rPr lang="sr-Latn-RS" sz="1600" dirty="0" smtClean="0">
                <a:latin typeface="Book Antiqua" pitchFamily="18" charset="0"/>
              </a:rPr>
              <a:t>     </a:t>
            </a:r>
            <a:r>
              <a:rPr lang="sr-Latn-RS" sz="1600" dirty="0" err="1" smtClean="0">
                <a:latin typeface="Book Antiqua" pitchFamily="18" charset="0"/>
              </a:rPr>
              <a:t>Sideropenijska</a:t>
            </a:r>
            <a:r>
              <a:rPr lang="sr-Latn-RS" sz="1600" dirty="0" smtClean="0">
                <a:latin typeface="Book Antiqua" pitchFamily="18" charset="0"/>
              </a:rPr>
              <a:t>            Anemija  hronične     </a:t>
            </a:r>
            <a:endParaRPr lang="en-US" sz="1600" dirty="0">
              <a:latin typeface="Book Antiqua" pitchFamily="18" charset="0"/>
            </a:endParaRPr>
          </a:p>
          <a:p>
            <a:r>
              <a:rPr lang="sr-Latn-RS" sz="1600" dirty="0" smtClean="0">
                <a:latin typeface="Book Antiqua" pitchFamily="18" charset="0"/>
              </a:rPr>
              <a:t>   </a:t>
            </a:r>
            <a:r>
              <a:rPr lang="en-US" sz="1600" dirty="0" err="1" smtClean="0">
                <a:latin typeface="Book Antiqua" pitchFamily="18" charset="0"/>
              </a:rPr>
              <a:t>parametar</a:t>
            </a:r>
            <a:r>
              <a:rPr lang="en-US" sz="1600" dirty="0" smtClean="0">
                <a:latin typeface="Book Antiqua" pitchFamily="18" charset="0"/>
              </a:rPr>
              <a:t>                      </a:t>
            </a:r>
            <a:r>
              <a:rPr lang="sr-Latn-RS" sz="1600" dirty="0" smtClean="0">
                <a:latin typeface="Book Antiqua" pitchFamily="18" charset="0"/>
              </a:rPr>
              <a:t>   </a:t>
            </a:r>
            <a:r>
              <a:rPr lang="en-US" sz="1600" dirty="0" err="1" smtClean="0">
                <a:latin typeface="Book Antiqua" pitchFamily="18" charset="0"/>
              </a:rPr>
              <a:t>nedostatkom</a:t>
            </a:r>
            <a:r>
              <a:rPr lang="sr-Latn-RS" sz="1600" dirty="0" smtClean="0">
                <a:latin typeface="Book Antiqua" pitchFamily="18" charset="0"/>
              </a:rPr>
              <a:t>                 anemija                        </a:t>
            </a:r>
            <a:r>
              <a:rPr lang="sr-Latn-RS" sz="1600" dirty="0" err="1" smtClean="0">
                <a:latin typeface="Book Antiqua" pitchFamily="18" charset="0"/>
              </a:rPr>
              <a:t>upalne</a:t>
            </a:r>
            <a:r>
              <a:rPr lang="sr-Latn-RS" sz="1600" dirty="0" smtClean="0">
                <a:latin typeface="Book Antiqua" pitchFamily="18" charset="0"/>
              </a:rPr>
              <a:t> bolesti</a:t>
            </a:r>
          </a:p>
          <a:p>
            <a:r>
              <a:rPr lang="sr-Latn-RS" sz="1600" dirty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                                              </a:t>
            </a:r>
            <a:r>
              <a:rPr lang="en-US" sz="1600" dirty="0" err="1" smtClean="0">
                <a:latin typeface="Book Antiqua" pitchFamily="18" charset="0"/>
              </a:rPr>
              <a:t>vitamina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>
                <a:latin typeface="Book Antiqua" pitchFamily="18" charset="0"/>
              </a:rPr>
              <a:t>B12</a:t>
            </a:r>
          </a:p>
          <a:p>
            <a:r>
              <a:rPr lang="sr-Latn-RS" sz="1600" dirty="0" smtClean="0">
                <a:latin typeface="Book Antiqua" pitchFamily="18" charset="0"/>
              </a:rPr>
              <a:t>  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                                                                </a:t>
            </a:r>
            <a:endParaRPr lang="en-US" sz="1600" dirty="0" smtClean="0">
              <a:latin typeface="Book Antiqua" pitchFamily="18" charset="0"/>
            </a:endParaRPr>
          </a:p>
          <a:p>
            <a:r>
              <a:rPr lang="en-US" sz="1600" b="1" dirty="0" smtClean="0">
                <a:latin typeface="Book Antiqua" pitchFamily="18" charset="0"/>
              </a:rPr>
              <a:t>MCV </a:t>
            </a:r>
            <a:r>
              <a:rPr lang="sr-Latn-RS" sz="1600" b="1" dirty="0" smtClean="0">
                <a:latin typeface="Book Antiqua" pitchFamily="18" charset="0"/>
              </a:rPr>
              <a:t>                                      </a:t>
            </a:r>
            <a:r>
              <a:rPr lang="en-US" sz="1600" dirty="0" err="1" smtClean="0">
                <a:latin typeface="Book Antiqua" pitchFamily="18" charset="0"/>
              </a:rPr>
              <a:t>povišen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                       </a:t>
            </a:r>
            <a:r>
              <a:rPr lang="en-US" sz="1600" dirty="0" err="1" smtClean="0">
                <a:latin typeface="Book Antiqua" pitchFamily="18" charset="0"/>
              </a:rPr>
              <a:t>snižen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                 </a:t>
            </a:r>
            <a:r>
              <a:rPr lang="en-US" sz="1600" dirty="0" err="1" smtClean="0">
                <a:latin typeface="Book Antiqua" pitchFamily="18" charset="0"/>
              </a:rPr>
              <a:t>normalan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ili</a:t>
            </a:r>
            <a:r>
              <a:rPr lang="en-US" sz="1600" dirty="0">
                <a:latin typeface="Book Antiqua" pitchFamily="18" charset="0"/>
              </a:rPr>
              <a:t> </a:t>
            </a:r>
            <a:r>
              <a:rPr lang="en-US" sz="1600" dirty="0" err="1">
                <a:latin typeface="Book Antiqua" pitchFamily="18" charset="0"/>
              </a:rPr>
              <a:t>snižen</a:t>
            </a:r>
            <a:endParaRPr lang="en-US" sz="1600" dirty="0">
              <a:latin typeface="Book Antiqua" pitchFamily="18" charset="0"/>
            </a:endParaRPr>
          </a:p>
          <a:p>
            <a:r>
              <a:rPr lang="en-US" sz="1600" b="1" dirty="0">
                <a:latin typeface="Book Antiqua" pitchFamily="18" charset="0"/>
              </a:rPr>
              <a:t>Fe </a:t>
            </a:r>
            <a:r>
              <a:rPr lang="sr-Latn-RS" sz="1600" b="1" dirty="0" smtClean="0">
                <a:latin typeface="Book Antiqua" pitchFamily="18" charset="0"/>
              </a:rPr>
              <a:t>                                           </a:t>
            </a:r>
            <a:r>
              <a:rPr lang="en-US" sz="1600" dirty="0" err="1" smtClean="0">
                <a:latin typeface="Book Antiqua" pitchFamily="18" charset="0"/>
              </a:rPr>
              <a:t>povišeno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                     </a:t>
            </a:r>
            <a:r>
              <a:rPr lang="en-US" sz="1600" dirty="0" err="1" smtClean="0">
                <a:latin typeface="Book Antiqua" pitchFamily="18" charset="0"/>
              </a:rPr>
              <a:t>sniženo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                            </a:t>
            </a:r>
            <a:r>
              <a:rPr lang="en-US" sz="1600" dirty="0" err="1" smtClean="0">
                <a:latin typeface="Book Antiqua" pitchFamily="18" charset="0"/>
              </a:rPr>
              <a:t>sniženo</a:t>
            </a:r>
            <a:endParaRPr lang="en-US" sz="1600" dirty="0">
              <a:latin typeface="Book Antiqua" pitchFamily="18" charset="0"/>
            </a:endParaRPr>
          </a:p>
          <a:p>
            <a:r>
              <a:rPr lang="en-US" sz="1600" b="1" dirty="0">
                <a:latin typeface="Book Antiqua" pitchFamily="18" charset="0"/>
              </a:rPr>
              <a:t>TIBC </a:t>
            </a:r>
            <a:r>
              <a:rPr lang="sr-Latn-RS" sz="1600" b="1" dirty="0" smtClean="0">
                <a:latin typeface="Book Antiqua" pitchFamily="18" charset="0"/>
              </a:rPr>
              <a:t>                                      </a:t>
            </a:r>
            <a:r>
              <a:rPr lang="en-US" sz="1600" dirty="0" err="1" smtClean="0">
                <a:latin typeface="Book Antiqua" pitchFamily="18" charset="0"/>
              </a:rPr>
              <a:t>snižen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                         </a:t>
            </a:r>
            <a:r>
              <a:rPr lang="en-US" sz="1600" dirty="0" err="1" smtClean="0">
                <a:latin typeface="Book Antiqua" pitchFamily="18" charset="0"/>
              </a:rPr>
              <a:t>povišen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                            </a:t>
            </a:r>
            <a:r>
              <a:rPr lang="en-US" sz="1600" dirty="0" err="1" smtClean="0">
                <a:latin typeface="Book Antiqua" pitchFamily="18" charset="0"/>
              </a:rPr>
              <a:t>snižen</a:t>
            </a:r>
            <a:endParaRPr lang="en-US" sz="1600" dirty="0">
              <a:latin typeface="Book Antiqua" pitchFamily="18" charset="0"/>
            </a:endParaRPr>
          </a:p>
          <a:p>
            <a:r>
              <a:rPr lang="it-IT" sz="1600" b="1" dirty="0">
                <a:latin typeface="Book Antiqua" pitchFamily="18" charset="0"/>
              </a:rPr>
              <a:t>Feritin </a:t>
            </a:r>
            <a:r>
              <a:rPr lang="sr-Latn-RS" sz="1600" b="1" dirty="0" smtClean="0">
                <a:latin typeface="Book Antiqua" pitchFamily="18" charset="0"/>
              </a:rPr>
              <a:t>                                    </a:t>
            </a:r>
            <a:r>
              <a:rPr lang="it-IT" sz="1600" dirty="0" smtClean="0">
                <a:latin typeface="Book Antiqua" pitchFamily="18" charset="0"/>
              </a:rPr>
              <a:t>snižen </a:t>
            </a:r>
            <a:r>
              <a:rPr lang="sr-Latn-RS" sz="1600" dirty="0" smtClean="0">
                <a:latin typeface="Book Antiqua" pitchFamily="18" charset="0"/>
              </a:rPr>
              <a:t>                        </a:t>
            </a:r>
            <a:r>
              <a:rPr lang="it-IT" sz="1600" dirty="0" smtClean="0">
                <a:latin typeface="Book Antiqua" pitchFamily="18" charset="0"/>
              </a:rPr>
              <a:t>snižen </a:t>
            </a:r>
            <a:r>
              <a:rPr lang="sr-Latn-RS" sz="1600" dirty="0" smtClean="0">
                <a:latin typeface="Book Antiqua" pitchFamily="18" charset="0"/>
              </a:rPr>
              <a:t>                 </a:t>
            </a:r>
            <a:r>
              <a:rPr lang="it-IT" sz="1600" dirty="0" smtClean="0">
                <a:latin typeface="Book Antiqua" pitchFamily="18" charset="0"/>
              </a:rPr>
              <a:t>normalan </a:t>
            </a:r>
            <a:r>
              <a:rPr lang="it-IT" sz="1600" dirty="0">
                <a:latin typeface="Book Antiqua" pitchFamily="18" charset="0"/>
              </a:rPr>
              <a:t>ili povišen</a:t>
            </a:r>
          </a:p>
          <a:p>
            <a:r>
              <a:rPr lang="en-US" sz="1600" b="1" dirty="0" err="1">
                <a:latin typeface="Book Antiqua" pitchFamily="18" charset="0"/>
              </a:rPr>
              <a:t>Retikulociti</a:t>
            </a:r>
            <a:r>
              <a:rPr lang="en-US" sz="1600" b="1" dirty="0">
                <a:latin typeface="Book Antiqua" pitchFamily="18" charset="0"/>
              </a:rPr>
              <a:t> </a:t>
            </a:r>
            <a:r>
              <a:rPr lang="sr-Latn-RS" sz="1600" b="1" dirty="0" smtClean="0">
                <a:latin typeface="Book Antiqua" pitchFamily="18" charset="0"/>
              </a:rPr>
              <a:t>                           </a:t>
            </a:r>
            <a:r>
              <a:rPr lang="en-US" sz="1600" dirty="0" err="1" smtClean="0">
                <a:latin typeface="Book Antiqua" pitchFamily="18" charset="0"/>
              </a:rPr>
              <a:t>sniženi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sr-Latn-RS" sz="1600" dirty="0" smtClean="0">
                <a:latin typeface="Book Antiqua" pitchFamily="18" charset="0"/>
              </a:rPr>
              <a:t>              </a:t>
            </a:r>
            <a:r>
              <a:rPr lang="en-US" sz="1600" dirty="0" err="1" smtClean="0">
                <a:latin typeface="Book Antiqua" pitchFamily="18" charset="0"/>
              </a:rPr>
              <a:t>normalni</a:t>
            </a:r>
            <a:r>
              <a:rPr lang="en-US" sz="1600" dirty="0" smtClean="0">
                <a:latin typeface="Book Antiqua" pitchFamily="18" charset="0"/>
              </a:rPr>
              <a:t> </a:t>
            </a:r>
            <a:r>
              <a:rPr lang="en-US" sz="1600" dirty="0" err="1" smtClean="0">
                <a:latin typeface="Book Antiqua" pitchFamily="18" charset="0"/>
              </a:rPr>
              <a:t>ili</a:t>
            </a:r>
            <a:r>
              <a:rPr lang="sr-Latn-RS" sz="1600" dirty="0" smtClean="0">
                <a:latin typeface="Book Antiqua" pitchFamily="18" charset="0"/>
              </a:rPr>
              <a:t> povišeni               sniženi</a:t>
            </a:r>
            <a:endParaRPr lang="en-US" sz="1600" dirty="0">
              <a:latin typeface="Book Antiqua" pitchFamily="18" charset="0"/>
            </a:endParaRPr>
          </a:p>
          <a:p>
            <a:r>
              <a:rPr lang="sr-Latn-RS" sz="1600" dirty="0" smtClean="0">
                <a:latin typeface="Book Antiqua" pitchFamily="18" charset="0"/>
              </a:rPr>
              <a:t>                                                                                                                                   </a:t>
            </a:r>
            <a:endParaRPr lang="en-US" sz="16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0372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mplituda">
  <a:themeElements>
    <a:clrScheme name="Amplituda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Amplituda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Amplitud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2295</TotalTime>
  <Words>5120</Words>
  <Application>Microsoft Office PowerPoint</Application>
  <PresentationFormat>Projekcija na ekranu (4:3)</PresentationFormat>
  <Paragraphs>437</Paragraphs>
  <Slides>63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63</vt:i4>
      </vt:variant>
    </vt:vector>
  </HeadingPairs>
  <TitlesOfParts>
    <vt:vector size="64" baseType="lpstr">
      <vt:lpstr>Amplituda</vt:lpstr>
      <vt:lpstr>ANEMIJE, FARMAKOTERAPIJA, ZNAČAJ</vt:lpstr>
      <vt:lpstr>PowerPoint prezentacija</vt:lpstr>
      <vt:lpstr>Anemije, farmakoterapija, značaj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Anemije </vt:lpstr>
      <vt:lpstr>Anemije</vt:lpstr>
      <vt:lpstr>Anemije</vt:lpstr>
      <vt:lpstr>Anemije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Preporuke za pacijenta 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Preparati gvožđa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Наташа</dc:creator>
  <cp:lastModifiedBy>Наташа</cp:lastModifiedBy>
  <cp:revision>57</cp:revision>
  <dcterms:created xsi:type="dcterms:W3CDTF">2024-01-29T14:00:21Z</dcterms:created>
  <dcterms:modified xsi:type="dcterms:W3CDTF">2024-01-31T14:00:41Z</dcterms:modified>
</cp:coreProperties>
</file>